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x="18288000" cy="10287000"/>
  <p:notesSz cx="6858000" cy="9144000"/>
  <p:embeddedFontLst>
    <p:embeddedFont>
      <p:font typeface="Open Sauce" panose="020B0604020202020204" charset="0"/>
      <p:regular r:id="rId23"/>
    </p:embeddedFont>
    <p:embeddedFont>
      <p:font typeface="Open Sauce Bold" panose="020B0604020202020204" charset="0"/>
      <p:regular r:id="rId24"/>
      <p:bold r:id="rId25"/>
    </p:embeddedFont>
    <p:embeddedFont>
      <p:font typeface="Open Sauce Bold Italics" panose="020B0604020202020204" charset="0"/>
      <p:regular r:id="rId26"/>
      <p:bold r:id="rId27"/>
      <p:italic r:id="rId28"/>
      <p:boldItalic r:id="rId29"/>
    </p:embeddedFont>
    <p:embeddedFont>
      <p:font typeface="Open Sauce Italics" panose="020B0604020202020204" charset="0"/>
      <p:regular r:id="rId30"/>
      <p: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764419-652B-4B76-9BD7-E8200CD4E2E1}" v="31" dt="2026-02-06T14:36:21.479"/>
    <p1510:client id="{10EE5FFE-2719-445E-9418-D566A140CDB0}" v="34" dt="2026-02-06T14:34:05.632"/>
    <p1510:client id="{536279F7-6495-4A90-B416-761FF21E3752}" v="11" dt="2026-02-06T14:34:46.4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78435" autoAdjust="0"/>
  </p:normalViewPr>
  <p:slideViewPr>
    <p:cSldViewPr>
      <p:cViewPr>
        <p:scale>
          <a:sx n="69" d="100"/>
          <a:sy n="69" d="100"/>
        </p:scale>
        <p:origin x="146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lie Berger" userId="S::amalie.berger@caritas.no::d0d8682b-3474-4b13-b36a-d1b4dec9b7af" providerId="AD" clId="Web-{536279F7-6495-4A90-B416-761FF21E3752}"/>
    <pc:docChg chg="modSld">
      <pc:chgData name="Amalie Berger" userId="S::amalie.berger@caritas.no::d0d8682b-3474-4b13-b36a-d1b4dec9b7af" providerId="AD" clId="Web-{536279F7-6495-4A90-B416-761FF21E3752}" dt="2026-02-06T14:34:46.272" v="4" actId="20577"/>
      <pc:docMkLst>
        <pc:docMk/>
      </pc:docMkLst>
      <pc:sldChg chg="modSp">
        <pc:chgData name="Amalie Berger" userId="S::amalie.berger@caritas.no::d0d8682b-3474-4b13-b36a-d1b4dec9b7af" providerId="AD" clId="Web-{536279F7-6495-4A90-B416-761FF21E3752}" dt="2026-02-06T14:34:46.272" v="4" actId="20577"/>
        <pc:sldMkLst>
          <pc:docMk/>
          <pc:sldMk cId="0" sldId="263"/>
        </pc:sldMkLst>
        <pc:spChg chg="mod">
          <ac:chgData name="Amalie Berger" userId="S::amalie.berger@caritas.no::d0d8682b-3474-4b13-b36a-d1b4dec9b7af" providerId="AD" clId="Web-{536279F7-6495-4A90-B416-761FF21E3752}" dt="2026-02-06T14:34:46.272" v="4" actId="20577"/>
          <ac:spMkLst>
            <pc:docMk/>
            <pc:sldMk cId="0" sldId="263"/>
            <ac:spMk id="7" creationId="{00000000-0000-0000-0000-000000000000}"/>
          </ac:spMkLst>
        </pc:spChg>
      </pc:sldChg>
    </pc:docChg>
  </pc:docChgLst>
  <pc:docChgLst>
    <pc:chgData name="Amalie Berger" userId="S::amalie.berger@caritas.no::d0d8682b-3474-4b13-b36a-d1b4dec9b7af" providerId="AD" clId="Web-{10EE5FFE-2719-445E-9418-D566A140CDB0}"/>
    <pc:docChg chg="modSld">
      <pc:chgData name="Amalie Berger" userId="S::amalie.berger@caritas.no::d0d8682b-3474-4b13-b36a-d1b4dec9b7af" providerId="AD" clId="Web-{10EE5FFE-2719-445E-9418-D566A140CDB0}" dt="2026-02-06T14:34:05.632" v="18" actId="20577"/>
      <pc:docMkLst>
        <pc:docMk/>
      </pc:docMkLst>
      <pc:sldChg chg="modSp">
        <pc:chgData name="Amalie Berger" userId="S::amalie.berger@caritas.no::d0d8682b-3474-4b13-b36a-d1b4dec9b7af" providerId="AD" clId="Web-{10EE5FFE-2719-445E-9418-D566A140CDB0}" dt="2026-02-06T14:34:05.632" v="18" actId="20577"/>
        <pc:sldMkLst>
          <pc:docMk/>
          <pc:sldMk cId="0" sldId="261"/>
        </pc:sldMkLst>
        <pc:spChg chg="mod">
          <ac:chgData name="Amalie Berger" userId="S::amalie.berger@caritas.no::d0d8682b-3474-4b13-b36a-d1b4dec9b7af" providerId="AD" clId="Web-{10EE5FFE-2719-445E-9418-D566A140CDB0}" dt="2026-02-06T14:34:05.632" v="18" actId="20577"/>
          <ac:spMkLst>
            <pc:docMk/>
            <pc:sldMk cId="0" sldId="261"/>
            <ac:spMk id="7" creationId="{00000000-0000-0000-0000-000000000000}"/>
          </ac:spMkLst>
        </pc:spChg>
      </pc:sldChg>
    </pc:docChg>
  </pc:docChgLst>
  <pc:docChgLst>
    <pc:chgData name="Amalie Berger" userId="S::amalie.berger@caritas.no::d0d8682b-3474-4b13-b36a-d1b4dec9b7af" providerId="AD" clId="Web-{08764419-652B-4B76-9BD7-E8200CD4E2E1}"/>
    <pc:docChg chg="modSld">
      <pc:chgData name="Amalie Berger" userId="S::amalie.berger@caritas.no::d0d8682b-3474-4b13-b36a-d1b4dec9b7af" providerId="AD" clId="Web-{08764419-652B-4B76-9BD7-E8200CD4E2E1}" dt="2026-02-06T14:36:20.900" v="13" actId="20577"/>
      <pc:docMkLst>
        <pc:docMk/>
      </pc:docMkLst>
      <pc:sldChg chg="modSp">
        <pc:chgData name="Amalie Berger" userId="S::amalie.berger@caritas.no::d0d8682b-3474-4b13-b36a-d1b4dec9b7af" providerId="AD" clId="Web-{08764419-652B-4B76-9BD7-E8200CD4E2E1}" dt="2026-02-06T14:36:20.900" v="13" actId="20577"/>
        <pc:sldMkLst>
          <pc:docMk/>
          <pc:sldMk cId="0" sldId="259"/>
        </pc:sldMkLst>
        <pc:spChg chg="mod">
          <ac:chgData name="Amalie Berger" userId="S::amalie.berger@caritas.no::d0d8682b-3474-4b13-b36a-d1b4dec9b7af" providerId="AD" clId="Web-{08764419-652B-4B76-9BD7-E8200CD4E2E1}" dt="2026-02-06T14:36:20.900" v="13" actId="20577"/>
          <ac:spMkLst>
            <pc:docMk/>
            <pc:sldMk cId="0" sldId="259"/>
            <ac:spMk id="11" creationId="{00000000-0000-0000-0000-000000000000}"/>
          </ac:spMkLst>
        </pc:spChg>
      </pc:sldChg>
      <pc:sldChg chg="modSp">
        <pc:chgData name="Amalie Berger" userId="S::amalie.berger@caritas.no::d0d8682b-3474-4b13-b36a-d1b4dec9b7af" providerId="AD" clId="Web-{08764419-652B-4B76-9BD7-E8200CD4E2E1}" dt="2026-02-06T14:35:39.557" v="3" actId="20577"/>
        <pc:sldMkLst>
          <pc:docMk/>
          <pc:sldMk cId="0" sldId="261"/>
        </pc:sldMkLst>
        <pc:spChg chg="mod">
          <ac:chgData name="Amalie Berger" userId="S::amalie.berger@caritas.no::d0d8682b-3474-4b13-b36a-d1b4dec9b7af" providerId="AD" clId="Web-{08764419-652B-4B76-9BD7-E8200CD4E2E1}" dt="2026-02-06T14:35:39.557" v="3" actId="20577"/>
          <ac:spMkLst>
            <pc:docMk/>
            <pc:sldMk cId="0" sldId="261"/>
            <ac:spMk id="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67B23D-145C-A448-84E5-BECCD1B7D8A6}" type="datetimeFigureOut">
              <a:rPr lang="nb-NO" smtClean="0"/>
              <a:t>06.02.2026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78E30-A4E1-7747-BB9D-AB4992E82101}" type="slidenum">
              <a:rPr lang="nb-NO" smtClean="0"/>
              <a:t>‹#›</a:t>
            </a:fld>
            <a:endParaRPr lang="nb-NO"/>
          </a:p>
        </p:txBody>
      </p:sp>
    </p:spTree>
    <p:extLst>
      <p:ext uri="{BB962C8B-B14F-4D97-AF65-F5344CB8AC3E}">
        <p14:creationId xmlns:p14="http://schemas.microsoft.com/office/powerpoint/2010/main" val="2188001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nl.no/kj%C3%A6rlighet"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snl.no/verdensreligion" TargetMode="External"/><Relationship Id="rId4" Type="http://schemas.openxmlformats.org/officeDocument/2006/relationships/hyperlink" Target="https://snl.no/egoism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nb-NO" sz="1200" b="0" i="0" u="none" strike="noStrike" kern="1200" dirty="0">
                <a:solidFill>
                  <a:schemeClr val="tx1"/>
                </a:solidFill>
                <a:effectLst/>
                <a:latin typeface="+mn-lt"/>
                <a:ea typeface="+mn-ea"/>
                <a:cs typeface="+mn-cs"/>
              </a:rPr>
              <a:t>Hva er fasteaksjonen?</a:t>
            </a:r>
            <a:r>
              <a:rPr lang="en-US" sz="1200" b="0" i="0" kern="1200" dirty="0">
                <a:solidFill>
                  <a:schemeClr val="tx1"/>
                </a:solidFill>
                <a:effectLst/>
                <a:latin typeface="+mn-lt"/>
                <a:ea typeface="+mn-ea"/>
                <a:cs typeface="+mn-cs"/>
              </a:rPr>
              <a:t>​</a:t>
            </a:r>
          </a:p>
          <a:p>
            <a:pPr rtl="0" fontAlgn="base"/>
            <a:r>
              <a:rPr lang="nb-NO" sz="1200" b="0" i="0" kern="1200" dirty="0">
                <a:solidFill>
                  <a:schemeClr val="tx1"/>
                </a:solidFill>
                <a:effectLst/>
                <a:latin typeface="+mn-lt"/>
                <a:ea typeface="+mn-ea"/>
                <a:cs typeface="+mn-cs"/>
              </a:rPr>
              <a:t>​</a:t>
            </a:r>
          </a:p>
          <a:p>
            <a:pPr rtl="0" fontAlgn="base"/>
            <a:r>
              <a:rPr lang="nb-NO" sz="1200" b="0" i="0" u="none" strike="noStrike" kern="1200" dirty="0">
                <a:solidFill>
                  <a:schemeClr val="tx1"/>
                </a:solidFill>
                <a:effectLst/>
                <a:latin typeface="+mn-lt"/>
                <a:ea typeface="+mn-ea"/>
                <a:cs typeface="+mn-cs"/>
              </a:rPr>
              <a:t>Fasteaksjonen er en av flere store innsamlingsaksjoner Caritas har i løpet av året. Selv om mye av hjelpearbeidet vårt er finansiert av norske myndigheter, må vi også finansiere en del av arbeidet selv og derfor er vi avhengig av gaver fra privatpersoner og andre støttespillere. Gjennom fasteaksjonen forteller vi om vårt arbeid og samler inn penger til dem som trenger vår hjelp. </a:t>
            </a:r>
            <a:r>
              <a:rPr lang="en-US" sz="1200" b="0" i="0" kern="1200" dirty="0">
                <a:solidFill>
                  <a:schemeClr val="tx1"/>
                </a:solidFill>
                <a:effectLst/>
                <a:latin typeface="+mn-lt"/>
                <a:ea typeface="+mn-ea"/>
                <a:cs typeface="+mn-cs"/>
              </a:rPr>
              <a:t>​</a:t>
            </a:r>
          </a:p>
          <a:p>
            <a:pPr rtl="0" fontAlgn="base"/>
            <a:r>
              <a:rPr lang="nb-NO" sz="1200" b="0" i="0" kern="1200" dirty="0">
                <a:solidFill>
                  <a:schemeClr val="tx1"/>
                </a:solidFill>
                <a:effectLst/>
                <a:latin typeface="+mn-lt"/>
                <a:ea typeface="+mn-ea"/>
                <a:cs typeface="+mn-cs"/>
              </a:rPr>
              <a:t>​</a:t>
            </a:r>
          </a:p>
          <a:p>
            <a:endParaRPr lang="nb-NO" dirty="0"/>
          </a:p>
        </p:txBody>
      </p:sp>
      <p:sp>
        <p:nvSpPr>
          <p:cNvPr id="4" name="Plassholder for lysbildenummer 3"/>
          <p:cNvSpPr>
            <a:spLocks noGrp="1"/>
          </p:cNvSpPr>
          <p:nvPr>
            <p:ph type="sldNum" sz="quarter" idx="5"/>
          </p:nvPr>
        </p:nvSpPr>
        <p:spPr/>
        <p:txBody>
          <a:bodyPr/>
          <a:lstStyle/>
          <a:p>
            <a:fld id="{A9F78E30-A4E1-7747-BB9D-AB4992E82101}" type="slidenum">
              <a:rPr lang="nb-NO" smtClean="0"/>
              <a:t>1</a:t>
            </a:fld>
            <a:endParaRPr lang="nb-NO"/>
          </a:p>
        </p:txBody>
      </p:sp>
    </p:spTree>
    <p:extLst>
      <p:ext uri="{BB962C8B-B14F-4D97-AF65-F5344CB8AC3E}">
        <p14:creationId xmlns:p14="http://schemas.microsoft.com/office/powerpoint/2010/main" val="1209331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nb-NO" sz="1200" b="0" i="0" u="none" strike="noStrike" kern="1200" dirty="0">
                <a:solidFill>
                  <a:schemeClr val="tx1"/>
                </a:solidFill>
                <a:effectLst/>
                <a:latin typeface="+mn-lt"/>
                <a:ea typeface="+mn-ea"/>
                <a:cs typeface="+mn-cs"/>
              </a:rPr>
              <a:t>Bistand redder ikke bare liv, men gjør også verden tryggere. Bistand forebygger konflikter og fremmer fred og forhindrer at folk må legge ut på flukt. Når bønder kan skaffe seg mat og inntekter fra jorda der de bor, er det mindre sjanse for at de migrerer. Og når unge føler seg inkludert og ser muligheter, er det mindre sjanse for at de faller utenfor og i verste fall tyr til ekstremisme eller kriminalitet.</a:t>
            </a:r>
            <a:r>
              <a:rPr lang="en-US" sz="1200" b="0" i="0" kern="1200" dirty="0">
                <a:solidFill>
                  <a:schemeClr val="tx1"/>
                </a:solidFill>
                <a:effectLst/>
                <a:latin typeface="+mn-lt"/>
                <a:ea typeface="+mn-ea"/>
                <a:cs typeface="+mn-cs"/>
              </a:rPr>
              <a:t>​</a:t>
            </a:r>
          </a:p>
          <a:p>
            <a:pPr rtl="0" fontAlgn="base"/>
            <a:r>
              <a:rPr lang="nb-NO" sz="1200" b="0" i="0" u="none" strike="noStrike" kern="1200" dirty="0">
                <a:solidFill>
                  <a:schemeClr val="tx1"/>
                </a:solidFill>
                <a:effectLst/>
                <a:latin typeface="+mn-lt"/>
                <a:ea typeface="+mn-ea"/>
                <a:cs typeface="+mn-cs"/>
              </a:rPr>
              <a:t>Gjennom fasteaksjonen samler Caritas inn penger, slik at vi kan fortsette med å redde liv og å gjøre hverdagen bedre for mennesker i sårbare livssituasjoner i inn- og utland. </a:t>
            </a:r>
            <a:r>
              <a:rPr lang="en-US" sz="1200" b="0" i="0" kern="1200" dirty="0">
                <a:solidFill>
                  <a:schemeClr val="tx1"/>
                </a:solidFill>
                <a:effectLst/>
                <a:latin typeface="+mn-lt"/>
                <a:ea typeface="+mn-ea"/>
                <a:cs typeface="+mn-cs"/>
              </a:rPr>
              <a:t>​</a:t>
            </a:r>
          </a:p>
          <a:p>
            <a:pPr rtl="0" fontAlgn="base"/>
            <a:r>
              <a:rPr lang="nb-NO" sz="1200" b="0" i="0" kern="1200" dirty="0">
                <a:solidFill>
                  <a:schemeClr val="tx1"/>
                </a:solidFill>
                <a:effectLst/>
                <a:latin typeface="+mn-lt"/>
                <a:ea typeface="+mn-ea"/>
                <a:cs typeface="+mn-cs"/>
              </a:rPr>
              <a:t>​</a:t>
            </a:r>
          </a:p>
          <a:p>
            <a:pPr rtl="0" fontAlgn="base"/>
            <a:r>
              <a:rPr lang="nb-NO"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endParaRPr lang="nb-NO" dirty="0"/>
          </a:p>
        </p:txBody>
      </p:sp>
      <p:sp>
        <p:nvSpPr>
          <p:cNvPr id="4" name="Plassholder for lysbildenummer 3"/>
          <p:cNvSpPr>
            <a:spLocks noGrp="1"/>
          </p:cNvSpPr>
          <p:nvPr>
            <p:ph type="sldNum" sz="quarter" idx="5"/>
          </p:nvPr>
        </p:nvSpPr>
        <p:spPr/>
        <p:txBody>
          <a:bodyPr/>
          <a:lstStyle/>
          <a:p>
            <a:fld id="{A9F78E30-A4E1-7747-BB9D-AB4992E82101}" type="slidenum">
              <a:rPr lang="nb-NO" smtClean="0"/>
              <a:t>12</a:t>
            </a:fld>
            <a:endParaRPr lang="nb-NO"/>
          </a:p>
        </p:txBody>
      </p:sp>
    </p:spTree>
    <p:extLst>
      <p:ext uri="{BB962C8B-B14F-4D97-AF65-F5344CB8AC3E}">
        <p14:creationId xmlns:p14="http://schemas.microsoft.com/office/powerpoint/2010/main" val="1067566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en-US" sz="1200" b="0" i="0" u="none" strike="noStrike" kern="1200" dirty="0" err="1">
                <a:solidFill>
                  <a:schemeClr val="tx1"/>
                </a:solidFill>
                <a:effectLst/>
                <a:latin typeface="+mn-lt"/>
                <a:ea typeface="+mn-ea"/>
                <a:cs typeface="+mn-cs"/>
              </a:rPr>
              <a:t>Hva</a:t>
            </a:r>
            <a:r>
              <a:rPr lang="en-US" sz="1200" b="0" i="0" u="none" strike="noStrike" kern="1200" dirty="0">
                <a:solidFill>
                  <a:schemeClr val="tx1"/>
                </a:solidFill>
                <a:effectLst/>
                <a:latin typeface="+mn-lt"/>
                <a:ea typeface="+mn-ea"/>
                <a:cs typeface="+mn-cs"/>
              </a:rPr>
              <a:t> er </a:t>
            </a:r>
            <a:r>
              <a:rPr lang="en-US" sz="1200" b="0" i="0" u="none" strike="noStrike" kern="1200" dirty="0" err="1">
                <a:solidFill>
                  <a:schemeClr val="tx1"/>
                </a:solidFill>
                <a:effectLst/>
                <a:latin typeface="+mn-lt"/>
                <a:ea typeface="+mn-ea"/>
                <a:cs typeface="+mn-cs"/>
              </a:rPr>
              <a:t>faste</a:t>
            </a:r>
            <a:r>
              <a:rPr lang="en-US" sz="1200" b="0" i="0" u="none" strike="noStrike"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Fastetiden starter med askeonsdag, varer i 40 dager og er en forberedelse til påsken. Vi forbereder oss til påsken ved å tenke på hva det betyr å tro, og hvordan man må leve på grunn av troen. Kanskje det ikke er så viktig å spise masse god mat eller å eie mange ting? Å faste betyr nemlig å gi avkall på noe.</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err="1">
                <a:solidFill>
                  <a:schemeClr val="tx1"/>
                </a:solidFill>
                <a:effectLst/>
                <a:latin typeface="+mn-lt"/>
                <a:ea typeface="+mn-ea"/>
                <a:cs typeface="+mn-cs"/>
              </a:rPr>
              <a:t>Hvordan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gir</a:t>
            </a:r>
            <a:r>
              <a:rPr lang="en-US" sz="1200" b="0" i="0" u="none" strike="noStrike" kern="1200" dirty="0">
                <a:solidFill>
                  <a:schemeClr val="tx1"/>
                </a:solidFill>
                <a:effectLst/>
                <a:latin typeface="+mn-lt"/>
                <a:ea typeface="+mn-ea"/>
                <a:cs typeface="+mn-cs"/>
              </a:rPr>
              <a:t> man </a:t>
            </a:r>
            <a:r>
              <a:rPr lang="en-US" sz="1200" b="0" i="0" u="none" strike="noStrike" kern="1200" dirty="0" err="1">
                <a:solidFill>
                  <a:schemeClr val="tx1"/>
                </a:solidFill>
                <a:effectLst/>
                <a:latin typeface="+mn-lt"/>
                <a:ea typeface="+mn-ea"/>
                <a:cs typeface="+mn-cs"/>
              </a:rPr>
              <a:t>avkall</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på</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noe</a:t>
            </a:r>
            <a:r>
              <a:rPr lang="en-US" sz="1200" b="0" i="0" u="none" strike="noStrike" kern="1200" dirty="0">
                <a:solidFill>
                  <a:schemeClr val="tx1"/>
                </a:solidFill>
                <a:effectLst/>
                <a:latin typeface="+mn-lt"/>
                <a:ea typeface="+mn-ea"/>
                <a:cs typeface="+mn-cs"/>
              </a:rPr>
              <a:t>? Det </a:t>
            </a:r>
            <a:r>
              <a:rPr lang="en-US" sz="1200" b="0" i="0" u="none" strike="noStrike" kern="1200" dirty="0" err="1">
                <a:solidFill>
                  <a:schemeClr val="tx1"/>
                </a:solidFill>
                <a:effectLst/>
                <a:latin typeface="+mn-lt"/>
                <a:ea typeface="+mn-ea"/>
                <a:cs typeface="+mn-cs"/>
              </a:rPr>
              <a:t>kan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enten</a:t>
            </a:r>
            <a:r>
              <a:rPr lang="en-US" sz="1200" b="0" i="0" u="none" strike="noStrike" kern="1200" dirty="0">
                <a:solidFill>
                  <a:schemeClr val="tx1"/>
                </a:solidFill>
                <a:effectLst/>
                <a:latin typeface="+mn-lt"/>
                <a:ea typeface="+mn-ea"/>
                <a:cs typeface="+mn-cs"/>
              </a:rPr>
              <a:t> for </a:t>
            </a:r>
            <a:r>
              <a:rPr lang="en-US" sz="1200" b="0" i="0" u="none" strike="noStrike" kern="1200" dirty="0" err="1">
                <a:solidFill>
                  <a:schemeClr val="tx1"/>
                </a:solidFill>
                <a:effectLst/>
                <a:latin typeface="+mn-lt"/>
                <a:ea typeface="+mn-ea"/>
                <a:cs typeface="+mn-cs"/>
              </a:rPr>
              <a:t>eksempel</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være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å</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hoppe</a:t>
            </a:r>
            <a:r>
              <a:rPr lang="en-US" sz="1200" b="0" i="0" u="none" strike="noStrike" kern="1200" dirty="0">
                <a:solidFill>
                  <a:schemeClr val="tx1"/>
                </a:solidFill>
                <a:effectLst/>
                <a:latin typeface="+mn-lt"/>
                <a:ea typeface="+mn-ea"/>
                <a:cs typeface="+mn-cs"/>
              </a:rPr>
              <a:t> over </a:t>
            </a:r>
            <a:r>
              <a:rPr lang="en-US" sz="1200" b="0" i="0" u="none" strike="noStrike" kern="1200" dirty="0" err="1">
                <a:solidFill>
                  <a:schemeClr val="tx1"/>
                </a:solidFill>
                <a:effectLst/>
                <a:latin typeface="+mn-lt"/>
                <a:ea typeface="+mn-ea"/>
                <a:cs typeface="+mn-cs"/>
              </a:rPr>
              <a:t>desserten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etter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middag</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spise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mindre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godteri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på</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lørdagskvelden</a:t>
            </a:r>
            <a:r>
              <a:rPr lang="en-US" sz="1200" b="0" i="0" u="none" strike="noStrike" kern="1200" dirty="0">
                <a:solidFill>
                  <a:schemeClr val="tx1"/>
                </a:solidFill>
                <a:effectLst/>
                <a:latin typeface="+mn-lt"/>
                <a:ea typeface="+mn-ea"/>
                <a:cs typeface="+mn-cs"/>
              </a:rPr>
              <a:t>, man </a:t>
            </a:r>
            <a:r>
              <a:rPr lang="en-US" sz="1200" b="0" i="0" u="none" strike="noStrike" kern="1200" dirty="0" err="1">
                <a:solidFill>
                  <a:schemeClr val="tx1"/>
                </a:solidFill>
                <a:effectLst/>
                <a:latin typeface="+mn-lt"/>
                <a:ea typeface="+mn-ea"/>
                <a:cs typeface="+mn-cs"/>
              </a:rPr>
              <a:t>kan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droppe</a:t>
            </a:r>
            <a:r>
              <a:rPr lang="en-US" sz="1200" b="0" i="0" u="none" strike="noStrike" kern="1200" dirty="0">
                <a:solidFill>
                  <a:schemeClr val="tx1"/>
                </a:solidFill>
                <a:effectLst/>
                <a:latin typeface="+mn-lt"/>
                <a:ea typeface="+mn-ea"/>
                <a:cs typeface="+mn-cs"/>
              </a:rPr>
              <a:t> et </a:t>
            </a:r>
            <a:r>
              <a:rPr lang="en-US" sz="1200" b="0" i="0" u="none" strike="noStrike" kern="1200" dirty="0" err="1">
                <a:solidFill>
                  <a:schemeClr val="tx1"/>
                </a:solidFill>
                <a:effectLst/>
                <a:latin typeface="+mn-lt"/>
                <a:ea typeface="+mn-ea"/>
                <a:cs typeface="+mn-cs"/>
              </a:rPr>
              <a:t>kafébesøk</a:t>
            </a:r>
            <a:r>
              <a:rPr lang="en-US" sz="1200" b="0" i="0" u="none" strike="noStrike" kern="1200" dirty="0">
                <a:solidFill>
                  <a:schemeClr val="tx1"/>
                </a:solidFill>
                <a:effectLst/>
                <a:latin typeface="+mn-lt"/>
                <a:ea typeface="+mn-ea"/>
                <a:cs typeface="+mn-cs"/>
              </a:rPr>
              <a:t>, la </a:t>
            </a:r>
            <a:r>
              <a:rPr lang="en-US" sz="1200" b="0" i="0" u="none" strike="noStrike" kern="1200" dirty="0" err="1">
                <a:solidFill>
                  <a:schemeClr val="tx1"/>
                </a:solidFill>
                <a:effectLst/>
                <a:latin typeface="+mn-lt"/>
                <a:ea typeface="+mn-ea"/>
                <a:cs typeface="+mn-cs"/>
              </a:rPr>
              <a:t>være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å</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kjøpe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enda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ny</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genser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eller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å</a:t>
            </a:r>
            <a:r>
              <a:rPr lang="en-US" sz="1200" b="0" i="0" u="none" strike="noStrike" kern="1200" dirty="0">
                <a:solidFill>
                  <a:schemeClr val="tx1"/>
                </a:solidFill>
                <a:effectLst/>
                <a:latin typeface="+mn-lt"/>
                <a:ea typeface="+mn-ea"/>
                <a:cs typeface="+mn-cs"/>
              </a:rPr>
              <a:t> se </a:t>
            </a:r>
            <a:r>
              <a:rPr lang="en-US" sz="1200" b="0" i="0" u="none" strike="noStrike" kern="1200" dirty="0" err="1">
                <a:solidFill>
                  <a:schemeClr val="tx1"/>
                </a:solidFill>
                <a:effectLst/>
                <a:latin typeface="+mn-lt"/>
                <a:ea typeface="+mn-ea"/>
                <a:cs typeface="+mn-cs"/>
              </a:rPr>
              <a:t>mindre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på</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skjerm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Tiden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og</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pengene</a:t>
            </a:r>
            <a:r>
              <a:rPr lang="en-US" sz="1200" b="0" i="0" u="none" strike="noStrike" kern="1200" dirty="0">
                <a:solidFill>
                  <a:schemeClr val="tx1"/>
                </a:solidFill>
                <a:effectLst/>
                <a:latin typeface="+mn-lt"/>
                <a:ea typeface="+mn-ea"/>
                <a:cs typeface="+mn-cs"/>
              </a:rPr>
              <a:t> man sparer, </a:t>
            </a:r>
            <a:r>
              <a:rPr lang="en-US" sz="1200" b="0" i="0" u="none" strike="noStrike" kern="1200" dirty="0" err="1">
                <a:solidFill>
                  <a:schemeClr val="tx1"/>
                </a:solidFill>
                <a:effectLst/>
                <a:latin typeface="+mn-lt"/>
                <a:ea typeface="+mn-ea"/>
                <a:cs typeface="+mn-cs"/>
              </a:rPr>
              <a:t>kan</a:t>
            </a:r>
            <a:r>
              <a:rPr lang="en-US" sz="1200" b="0" i="0" u="none" strike="noStrike" kern="1200" dirty="0">
                <a:solidFill>
                  <a:schemeClr val="tx1"/>
                </a:solidFill>
                <a:effectLst/>
                <a:latin typeface="+mn-lt"/>
                <a:ea typeface="+mn-ea"/>
                <a:cs typeface="+mn-cs"/>
              </a:rPr>
              <a:t> man </a:t>
            </a:r>
            <a:r>
              <a:rPr lang="en-US" sz="1200" b="0" i="0" u="none" strike="noStrike" kern="1200" dirty="0" err="1">
                <a:solidFill>
                  <a:schemeClr val="tx1"/>
                </a:solidFill>
                <a:effectLst/>
                <a:latin typeface="+mn-lt"/>
                <a:ea typeface="+mn-ea"/>
                <a:cs typeface="+mn-cs"/>
              </a:rPr>
              <a:t>bruke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på</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noen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som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trenger</a:t>
            </a:r>
            <a:r>
              <a:rPr lang="en-US" sz="1200" b="0" i="0" u="none" strike="noStrike" kern="1200" dirty="0">
                <a:solidFill>
                  <a:schemeClr val="tx1"/>
                </a:solidFill>
                <a:effectLst/>
                <a:latin typeface="+mn-lt"/>
                <a:ea typeface="+mn-ea"/>
                <a:cs typeface="+mn-cs"/>
              </a:rPr>
              <a:t> det. Man </a:t>
            </a:r>
            <a:r>
              <a:rPr lang="en-US" sz="1200" b="0" i="0" u="none" strike="noStrike" kern="1200" dirty="0" err="1">
                <a:solidFill>
                  <a:schemeClr val="tx1"/>
                </a:solidFill>
                <a:effectLst/>
                <a:latin typeface="+mn-lt"/>
                <a:ea typeface="+mn-ea"/>
                <a:cs typeface="+mn-cs"/>
              </a:rPr>
              <a:t>kan</a:t>
            </a:r>
            <a:r>
              <a:rPr lang="en-US" sz="1200" b="0" i="0" u="none" strike="noStrike" kern="1200" dirty="0">
                <a:solidFill>
                  <a:schemeClr val="tx1"/>
                </a:solidFill>
                <a:effectLst/>
                <a:latin typeface="+mn-lt"/>
                <a:ea typeface="+mn-ea"/>
                <a:cs typeface="+mn-cs"/>
              </a:rPr>
              <a:t> for </a:t>
            </a:r>
            <a:r>
              <a:rPr lang="en-US" sz="1200" b="0" i="0" u="none" strike="noStrike" kern="1200" dirty="0" err="1">
                <a:solidFill>
                  <a:schemeClr val="tx1"/>
                </a:solidFill>
                <a:effectLst/>
                <a:latin typeface="+mn-lt"/>
                <a:ea typeface="+mn-ea"/>
                <a:cs typeface="+mn-cs"/>
              </a:rPr>
              <a:t>eksempel</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støtte</a:t>
            </a:r>
            <a:r>
              <a:rPr lang="en-US" sz="1200" b="0" i="0" u="none" strike="noStrike" kern="1200" dirty="0">
                <a:solidFill>
                  <a:schemeClr val="tx1"/>
                </a:solidFill>
                <a:effectLst/>
                <a:latin typeface="+mn-lt"/>
                <a:ea typeface="+mn-ea"/>
                <a:cs typeface="+mn-cs"/>
              </a:rPr>
              <a:t> Caritas sin </a:t>
            </a:r>
            <a:r>
              <a:rPr lang="en-US" sz="1200" b="0" i="0" u="none" strike="noStrike" kern="1200" dirty="0" err="1">
                <a:solidFill>
                  <a:schemeClr val="tx1"/>
                </a:solidFill>
                <a:effectLst/>
                <a:latin typeface="+mn-lt"/>
                <a:ea typeface="+mn-ea"/>
                <a:cs typeface="+mn-cs"/>
              </a:rPr>
              <a:t>fasteaksjon</a:t>
            </a:r>
            <a:r>
              <a:rPr lang="en-US" sz="1200" b="0" i="0" u="none" strike="noStrike" kern="1200" dirty="0">
                <a:solidFill>
                  <a:schemeClr val="tx1"/>
                </a:solidFill>
                <a:effectLst/>
                <a:latin typeface="+mn-lt"/>
                <a:ea typeface="+mn-ea"/>
                <a:cs typeface="+mn-cs"/>
              </a:rPr>
              <a:t>.</a:t>
            </a:r>
            <a:r>
              <a:rPr lang="nb-NO" sz="1200" b="0" i="0" kern="1200" dirty="0">
                <a:solidFill>
                  <a:schemeClr val="tx1"/>
                </a:solidFill>
                <a:effectLst/>
                <a:latin typeface="+mn-lt"/>
                <a:ea typeface="+mn-ea"/>
                <a:cs typeface="+mn-cs"/>
              </a:rPr>
              <a:t>​</a:t>
            </a:r>
          </a:p>
          <a:p>
            <a:endParaRPr lang="nb-NO" dirty="0"/>
          </a:p>
        </p:txBody>
      </p:sp>
      <p:sp>
        <p:nvSpPr>
          <p:cNvPr id="4" name="Plassholder for lysbildenummer 3"/>
          <p:cNvSpPr>
            <a:spLocks noGrp="1"/>
          </p:cNvSpPr>
          <p:nvPr>
            <p:ph type="sldNum" sz="quarter" idx="5"/>
          </p:nvPr>
        </p:nvSpPr>
        <p:spPr/>
        <p:txBody>
          <a:bodyPr/>
          <a:lstStyle/>
          <a:p>
            <a:fld id="{A9F78E30-A4E1-7747-BB9D-AB4992E82101}" type="slidenum">
              <a:rPr lang="nb-NO" smtClean="0"/>
              <a:t>2</a:t>
            </a:fld>
            <a:endParaRPr lang="nb-NO"/>
          </a:p>
        </p:txBody>
      </p:sp>
    </p:spTree>
    <p:extLst>
      <p:ext uri="{BB962C8B-B14F-4D97-AF65-F5344CB8AC3E}">
        <p14:creationId xmlns:p14="http://schemas.microsoft.com/office/powerpoint/2010/main" val="1434567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nb-NO" sz="1200" b="0" i="0" u="none" strike="noStrike" kern="1200" dirty="0">
                <a:solidFill>
                  <a:schemeClr val="tx1"/>
                </a:solidFill>
                <a:effectLst/>
                <a:latin typeface="+mn-lt"/>
                <a:ea typeface="+mn-ea"/>
                <a:cs typeface="+mn-cs"/>
              </a:rPr>
              <a:t>Hva gjør man i fastetiden? Mange bruker fastetiden til å tenke på hva som er viktig i livet. Hva som virkelig har verdi, som familie, vennskap og kjærlighet til Gud og andre mennesker. Jesus sier at det å ha omsorg for mennesker man ikke kjenner heter nestekjærlighet, og er en av de viktigste pliktene vi har som kristne.</a:t>
            </a:r>
            <a:r>
              <a:rPr lang="en-US" sz="1200" b="0" i="0" kern="1200" dirty="0">
                <a:solidFill>
                  <a:schemeClr val="tx1"/>
                </a:solidFill>
                <a:effectLst/>
                <a:latin typeface="+mn-lt"/>
                <a:ea typeface="+mn-ea"/>
                <a:cs typeface="+mn-cs"/>
              </a:rPr>
              <a:t>​</a:t>
            </a:r>
          </a:p>
          <a:p>
            <a:pPr rtl="0" fontAlgn="base"/>
            <a:r>
              <a:rPr lang="nb-NO" sz="1200" b="0" i="0" kern="1200" dirty="0">
                <a:solidFill>
                  <a:schemeClr val="tx1"/>
                </a:solidFill>
                <a:effectLst/>
                <a:latin typeface="+mn-lt"/>
                <a:ea typeface="+mn-ea"/>
                <a:cs typeface="+mn-cs"/>
              </a:rPr>
              <a:t>​</a:t>
            </a:r>
          </a:p>
          <a:p>
            <a:pPr rtl="0" fontAlgn="base"/>
            <a:r>
              <a:rPr lang="nb-NO" sz="1200" b="0" i="0" u="none" strike="noStrike" kern="1200" dirty="0">
                <a:solidFill>
                  <a:schemeClr val="tx1"/>
                </a:solidFill>
                <a:effectLst/>
                <a:latin typeface="+mn-lt"/>
                <a:ea typeface="+mn-ea"/>
                <a:cs typeface="+mn-cs"/>
              </a:rPr>
              <a:t>Men hverken fasten eller nestekjærligheten er forbeholdt katolikker.</a:t>
            </a:r>
            <a:r>
              <a:rPr lang="en-US" sz="1200" b="0" i="0" kern="1200" dirty="0">
                <a:solidFill>
                  <a:schemeClr val="tx1"/>
                </a:solidFill>
                <a:effectLst/>
                <a:latin typeface="+mn-lt"/>
                <a:ea typeface="+mn-ea"/>
                <a:cs typeface="+mn-cs"/>
              </a:rPr>
              <a:t>​</a:t>
            </a:r>
          </a:p>
          <a:p>
            <a:pPr rtl="0" fontAlgn="base"/>
            <a:r>
              <a:rPr lang="nb-NO" sz="1200" b="0" i="0" u="none" strike="noStrike" kern="1200" dirty="0">
                <a:solidFill>
                  <a:schemeClr val="tx1"/>
                </a:solidFill>
                <a:effectLst/>
                <a:latin typeface="+mn-lt"/>
                <a:ea typeface="+mn-ea"/>
                <a:cs typeface="+mn-cs"/>
              </a:rPr>
              <a:t>Nestekjærlighet er en betegnelse som brukes om </a:t>
            </a:r>
            <a:r>
              <a:rPr lang="nb-NO" sz="1200" b="0" i="0" u="sng" strike="noStrike" kern="1200" dirty="0">
                <a:solidFill>
                  <a:schemeClr val="tx1"/>
                </a:solidFill>
                <a:effectLst/>
                <a:latin typeface="+mn-lt"/>
                <a:ea typeface="+mn-ea"/>
                <a:cs typeface="+mn-cs"/>
                <a:hlinkClick r:id="rId3"/>
              </a:rPr>
              <a:t>kjærlighet</a:t>
            </a:r>
            <a:r>
              <a:rPr lang="nb-NO" sz="1200" b="0" i="0" u="none" strike="noStrike" kern="1200" dirty="0">
                <a:solidFill>
                  <a:schemeClr val="tx1"/>
                </a:solidFill>
                <a:effectLst/>
                <a:latin typeface="+mn-lt"/>
                <a:ea typeface="+mn-ea"/>
                <a:cs typeface="+mn-cs"/>
              </a:rPr>
              <a:t> og omsorg for medmennesker, det motsatte av </a:t>
            </a:r>
            <a:r>
              <a:rPr lang="nb-NO" sz="1200" b="0" i="0" u="sng" strike="noStrike" kern="1200" dirty="0">
                <a:solidFill>
                  <a:schemeClr val="tx1"/>
                </a:solidFill>
                <a:effectLst/>
                <a:latin typeface="+mn-lt"/>
                <a:ea typeface="+mn-ea"/>
                <a:cs typeface="+mn-cs"/>
                <a:hlinkClick r:id="rId4"/>
              </a:rPr>
              <a:t>egoisme</a:t>
            </a:r>
            <a:r>
              <a:rPr lang="nb-NO" sz="1200" b="0" i="0" u="none" strike="noStrike" kern="1200" dirty="0">
                <a:solidFill>
                  <a:schemeClr val="tx1"/>
                </a:solidFill>
                <a:effectLst/>
                <a:latin typeface="+mn-lt"/>
                <a:ea typeface="+mn-ea"/>
                <a:cs typeface="+mn-cs"/>
              </a:rPr>
              <a:t>. Nestekjærligheten som ideal og norm finnes i alle </a:t>
            </a:r>
            <a:r>
              <a:rPr lang="nb-NO" sz="1200" b="0" i="0" u="sng" strike="noStrike" kern="1200" dirty="0">
                <a:solidFill>
                  <a:schemeClr val="tx1"/>
                </a:solidFill>
                <a:effectLst/>
                <a:latin typeface="+mn-lt"/>
                <a:ea typeface="+mn-ea"/>
                <a:cs typeface="+mn-cs"/>
                <a:hlinkClick r:id="rId5"/>
              </a:rPr>
              <a:t>verdensreligionene</a:t>
            </a:r>
            <a:r>
              <a:rPr lang="nb-NO" sz="1200" b="0" i="0" u="none" strike="noStrike" kern="1200" dirty="0">
                <a:solidFill>
                  <a:schemeClr val="tx1"/>
                </a:solidFill>
                <a:effectLst/>
                <a:latin typeface="+mn-lt"/>
                <a:ea typeface="+mn-ea"/>
                <a:cs typeface="+mn-cs"/>
              </a:rPr>
              <a:t>. Det forstås som et moralsk ansvar om å møte sitt medmenneske med omsorg, respekt og medfølelse uavhengig hvem den andre er. Vet dere et annet ord for nestekjærlighet? Svar: Caritas</a:t>
            </a:r>
            <a:r>
              <a:rPr lang="nb-NO" sz="1200" b="0" i="0" kern="1200" dirty="0">
                <a:solidFill>
                  <a:schemeClr val="tx1"/>
                </a:solidFill>
                <a:effectLst/>
                <a:latin typeface="+mn-lt"/>
                <a:ea typeface="+mn-ea"/>
                <a:cs typeface="+mn-cs"/>
              </a:rPr>
              <a:t>​</a:t>
            </a:r>
          </a:p>
          <a:p>
            <a:pPr rtl="0" fontAlgn="base"/>
            <a:r>
              <a:rPr lang="nb-NO" sz="1200" b="0" i="0" kern="1200" dirty="0">
                <a:solidFill>
                  <a:schemeClr val="tx1"/>
                </a:solidFill>
                <a:effectLst/>
                <a:latin typeface="+mn-lt"/>
                <a:ea typeface="+mn-ea"/>
                <a:cs typeface="+mn-cs"/>
              </a:rPr>
              <a:t>​</a:t>
            </a:r>
          </a:p>
          <a:p>
            <a:endParaRPr lang="nb-NO" dirty="0"/>
          </a:p>
        </p:txBody>
      </p:sp>
      <p:sp>
        <p:nvSpPr>
          <p:cNvPr id="4" name="Plassholder for lysbildenummer 3"/>
          <p:cNvSpPr>
            <a:spLocks noGrp="1"/>
          </p:cNvSpPr>
          <p:nvPr>
            <p:ph type="sldNum" sz="quarter" idx="5"/>
          </p:nvPr>
        </p:nvSpPr>
        <p:spPr/>
        <p:txBody>
          <a:bodyPr/>
          <a:lstStyle/>
          <a:p>
            <a:fld id="{A9F78E30-A4E1-7747-BB9D-AB4992E82101}" type="slidenum">
              <a:rPr lang="nb-NO" smtClean="0"/>
              <a:t>3</a:t>
            </a:fld>
            <a:endParaRPr lang="nb-NO"/>
          </a:p>
        </p:txBody>
      </p:sp>
    </p:spTree>
    <p:extLst>
      <p:ext uri="{BB962C8B-B14F-4D97-AF65-F5344CB8AC3E}">
        <p14:creationId xmlns:p14="http://schemas.microsoft.com/office/powerpoint/2010/main" val="1029980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nb-NO" sz="1200" b="0" i="0" u="none" strike="noStrike" kern="1200" dirty="0">
                <a:solidFill>
                  <a:schemeClr val="tx1"/>
                </a:solidFill>
                <a:effectLst/>
                <a:latin typeface="+mn-lt"/>
                <a:ea typeface="+mn-ea"/>
                <a:cs typeface="+mn-cs"/>
              </a:rPr>
              <a:t>Vi er med i den verdensomspennende </a:t>
            </a:r>
            <a:r>
              <a:rPr lang="nb-NO" sz="1200" b="0" i="0" u="none" strike="noStrike" kern="1200" dirty="0" err="1">
                <a:solidFill>
                  <a:schemeClr val="tx1"/>
                </a:solidFill>
                <a:effectLst/>
                <a:latin typeface="+mn-lt"/>
                <a:ea typeface="+mn-ea"/>
                <a:cs typeface="+mn-cs"/>
              </a:rPr>
              <a:t>Caritas.konføderasjonen</a:t>
            </a:r>
            <a:r>
              <a:rPr lang="nb-NO" sz="1200" b="0" i="0" u="none" strike="noStrike" kern="1200" dirty="0">
                <a:solidFill>
                  <a:schemeClr val="tx1"/>
                </a:solidFill>
                <a:effectLst/>
                <a:latin typeface="+mn-lt"/>
                <a:ea typeface="+mn-ea"/>
                <a:cs typeface="+mn-cs"/>
              </a:rPr>
              <a:t>, bestående av nasjonale Caritas-organisasjoner over hele verden. 162 nasjonale organisasjoner, til stede i over 200 land og territorier. Def. En </a:t>
            </a:r>
            <a:r>
              <a:rPr lang="nb-NO" sz="1200" b="1" i="0" u="none" strike="noStrike" kern="1200" dirty="0">
                <a:solidFill>
                  <a:schemeClr val="tx1"/>
                </a:solidFill>
                <a:effectLst/>
                <a:latin typeface="+mn-lt"/>
                <a:ea typeface="+mn-ea"/>
                <a:cs typeface="+mn-cs"/>
              </a:rPr>
              <a:t>konføderasjon</a:t>
            </a:r>
            <a:r>
              <a:rPr lang="nb-NO" sz="1200" b="0" i="0" u="none" strike="noStrike" kern="1200" dirty="0">
                <a:solidFill>
                  <a:schemeClr val="tx1"/>
                </a:solidFill>
                <a:effectLst/>
                <a:latin typeface="+mn-lt"/>
                <a:ea typeface="+mn-ea"/>
                <a:cs typeface="+mn-cs"/>
              </a:rPr>
              <a:t> er en sammenslutning av selvstendige stater eller enheter som går sammen i et forbund for å samarbeide om visse felles oppgaver, men der hver stat beholder sin suverenitet og selvstendighet.</a:t>
            </a:r>
            <a:r>
              <a:rPr lang="en-US" sz="1200" b="0" i="0" kern="1200" dirty="0">
                <a:solidFill>
                  <a:schemeClr val="tx1"/>
                </a:solidFill>
                <a:effectLst/>
                <a:latin typeface="+mn-lt"/>
                <a:ea typeface="+mn-ea"/>
                <a:cs typeface="+mn-cs"/>
              </a:rPr>
              <a:t>​</a:t>
            </a:r>
          </a:p>
          <a:p>
            <a:pPr rtl="0" fontAlgn="base"/>
            <a:r>
              <a:rPr lang="nb-NO" sz="1200" b="0" i="0" kern="1200" dirty="0">
                <a:solidFill>
                  <a:schemeClr val="tx1"/>
                </a:solidFill>
                <a:effectLst/>
                <a:latin typeface="+mn-lt"/>
                <a:ea typeface="+mn-ea"/>
                <a:cs typeface="+mn-cs"/>
              </a:rPr>
              <a:t>​</a:t>
            </a:r>
          </a:p>
          <a:p>
            <a:endParaRPr lang="nb-NO" dirty="0"/>
          </a:p>
        </p:txBody>
      </p:sp>
      <p:sp>
        <p:nvSpPr>
          <p:cNvPr id="4" name="Plassholder for lysbildenummer 3"/>
          <p:cNvSpPr>
            <a:spLocks noGrp="1"/>
          </p:cNvSpPr>
          <p:nvPr>
            <p:ph type="sldNum" sz="quarter" idx="5"/>
          </p:nvPr>
        </p:nvSpPr>
        <p:spPr/>
        <p:txBody>
          <a:bodyPr/>
          <a:lstStyle/>
          <a:p>
            <a:fld id="{A9F78E30-A4E1-7747-BB9D-AB4992E82101}" type="slidenum">
              <a:rPr lang="nb-NO" smtClean="0"/>
              <a:t>5</a:t>
            </a:fld>
            <a:endParaRPr lang="nb-NO"/>
          </a:p>
        </p:txBody>
      </p:sp>
    </p:spTree>
    <p:extLst>
      <p:ext uri="{BB962C8B-B14F-4D97-AF65-F5344CB8AC3E}">
        <p14:creationId xmlns:p14="http://schemas.microsoft.com/office/powerpoint/2010/main" val="1577654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dirty="0">
                <a:solidFill>
                  <a:schemeClr val="tx1"/>
                </a:solidFill>
                <a:effectLst/>
                <a:latin typeface="+mn-lt"/>
                <a:ea typeface="+mn-ea"/>
                <a:cs typeface="+mn-cs"/>
              </a:rPr>
              <a:t>Noen resultater: </a:t>
            </a:r>
            <a:r>
              <a:rPr lang="nb-NO" sz="1200" b="0" i="0" u="none" strike="noStrike" kern="1200" dirty="0" err="1">
                <a:solidFill>
                  <a:schemeClr val="tx1"/>
                </a:solidFill>
                <a:effectLst/>
                <a:latin typeface="+mn-lt"/>
                <a:ea typeface="+mn-ea"/>
                <a:cs typeface="+mn-cs"/>
              </a:rPr>
              <a:t>Ca</a:t>
            </a:r>
            <a:r>
              <a:rPr lang="nb-NO" sz="1200" b="0" i="0" u="none" strike="noStrike" kern="1200" dirty="0">
                <a:solidFill>
                  <a:schemeClr val="tx1"/>
                </a:solidFill>
                <a:effectLst/>
                <a:latin typeface="+mn-lt"/>
                <a:ea typeface="+mn-ea"/>
                <a:cs typeface="+mn-cs"/>
              </a:rPr>
              <a:t> 80 000 besøk og veiledninger totalt i Norge i 2025, 27 383 i Oslo. 337 frivillige, ga veiledning til folk med 121 ulike fødeland på 38 ulike språk.</a:t>
            </a:r>
            <a:r>
              <a:rPr lang="nb-NO" sz="1200" b="0" i="0" kern="1200" dirty="0">
                <a:solidFill>
                  <a:schemeClr val="tx1"/>
                </a:solidFill>
                <a:effectLst/>
                <a:latin typeface="+mn-lt"/>
                <a:ea typeface="+mn-ea"/>
                <a:cs typeface="+mn-cs"/>
              </a:rPr>
              <a:t>​</a:t>
            </a:r>
            <a:endParaRPr lang="nb-NO" dirty="0"/>
          </a:p>
        </p:txBody>
      </p:sp>
      <p:sp>
        <p:nvSpPr>
          <p:cNvPr id="4" name="Plassholder for lysbildenummer 3"/>
          <p:cNvSpPr>
            <a:spLocks noGrp="1"/>
          </p:cNvSpPr>
          <p:nvPr>
            <p:ph type="sldNum" sz="quarter" idx="5"/>
          </p:nvPr>
        </p:nvSpPr>
        <p:spPr/>
        <p:txBody>
          <a:bodyPr/>
          <a:lstStyle/>
          <a:p>
            <a:fld id="{A9F78E30-A4E1-7747-BB9D-AB4992E82101}" type="slidenum">
              <a:rPr lang="nb-NO" smtClean="0"/>
              <a:t>6</a:t>
            </a:fld>
            <a:endParaRPr lang="nb-NO"/>
          </a:p>
        </p:txBody>
      </p:sp>
    </p:spTree>
    <p:extLst>
      <p:ext uri="{BB962C8B-B14F-4D97-AF65-F5344CB8AC3E}">
        <p14:creationId xmlns:p14="http://schemas.microsoft.com/office/powerpoint/2010/main" val="2261535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a:t>
            </a:r>
            <a:r>
              <a:rPr lang="nb-NO" dirty="0" err="1"/>
              <a:t>Caritas</a:t>
            </a:r>
            <a:r>
              <a:rPr lang="nb-NO" dirty="0"/>
              <a:t> fremmer vi frivillig arbeid som et viktig springbrett inn i arbeidslivet. Mange av våre frivillige er også samtidig brukere av våre tjenester, som norskkurs, jobbsøkerkurs, kvinnegrupper osv. Å etablere seg og finne seg til rette i en nytt land er en lang prosess som krever innsats på mange områder. Selv om man gjør en stor innsats, er det vanskeligere å få jobb eller relevant jobb hvis man har innvandrerbakgrunn. Forskere har dokumentert at arbeidsgivere i Norge diskriminerer jobbsøkere med utenlandsk navn i ansettelsesprosesser.</a:t>
            </a:r>
          </a:p>
        </p:txBody>
      </p:sp>
      <p:sp>
        <p:nvSpPr>
          <p:cNvPr id="4" name="Plassholder for lysbildenummer 3"/>
          <p:cNvSpPr>
            <a:spLocks noGrp="1"/>
          </p:cNvSpPr>
          <p:nvPr>
            <p:ph type="sldNum" sz="quarter" idx="5"/>
          </p:nvPr>
        </p:nvSpPr>
        <p:spPr/>
        <p:txBody>
          <a:bodyPr/>
          <a:lstStyle/>
          <a:p>
            <a:fld id="{A9F78E30-A4E1-7747-BB9D-AB4992E82101}" type="slidenum">
              <a:rPr lang="nb-NO" smtClean="0"/>
              <a:t>7</a:t>
            </a:fld>
            <a:endParaRPr lang="nb-NO"/>
          </a:p>
        </p:txBody>
      </p:sp>
    </p:spTree>
    <p:extLst>
      <p:ext uri="{BB962C8B-B14F-4D97-AF65-F5344CB8AC3E}">
        <p14:creationId xmlns:p14="http://schemas.microsoft.com/office/powerpoint/2010/main" val="105645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nb-NO" sz="1200" b="1" i="0" u="none" strike="noStrike" kern="1200" dirty="0">
                <a:solidFill>
                  <a:schemeClr val="tx1"/>
                </a:solidFill>
                <a:effectLst/>
                <a:latin typeface="+mn-lt"/>
                <a:ea typeface="+mn-ea"/>
                <a:cs typeface="+mn-cs"/>
              </a:rPr>
              <a:t>Globale utfordringer, lokale løsninger </a:t>
            </a:r>
            <a:r>
              <a:rPr lang="nb-NO" sz="1200" b="0" i="0" u="none" strike="noStrike" kern="1200" dirty="0">
                <a:solidFill>
                  <a:schemeClr val="tx1"/>
                </a:solidFill>
                <a:effectLst/>
                <a:latin typeface="+mn-lt"/>
                <a:ea typeface="+mn-ea"/>
                <a:cs typeface="+mn-cs"/>
              </a:rPr>
              <a:t>er ett av våre motto. Vi mener at mest mulig makt, penger og beslutninger må flyttes til aktører som er hjemmehørende i områdene hvor prosjektene gjennomføres, fordi de som bor der vet best hva som må til for å oppnå best mulig resultater. Lokale aktører har bedre forståelse av kontekst, behov og politiske realiteter. Caritas Norge overfører godt over åtte av ti kroner vi disponerer til våre partnere, og vi mener at en vesentlig større andel av norsk bistand bør gå til lokale aktører. Lokalt ledet utvikling, gjort på riktig måte, kan nemlig gi en varig styrking av sivilsamfunnet i mottakerlandet. Det tar oss nærmere målet om en verden hvor bistand ikke lenger trengs.</a:t>
            </a:r>
            <a:r>
              <a:rPr lang="nb-NO" sz="1200" b="0" i="0" kern="1200" dirty="0">
                <a:solidFill>
                  <a:schemeClr val="tx1"/>
                </a:solidFill>
                <a:effectLst/>
                <a:latin typeface="+mn-lt"/>
                <a:ea typeface="+mn-ea"/>
                <a:cs typeface="+mn-cs"/>
              </a:rPr>
              <a:t>​</a:t>
            </a:r>
          </a:p>
          <a:p>
            <a:pPr rtl="0" fontAlgn="base"/>
            <a:r>
              <a:rPr lang="nb-NO" sz="1200" b="0" i="0" kern="1200" dirty="0">
                <a:solidFill>
                  <a:schemeClr val="tx1"/>
                </a:solidFill>
                <a:effectLst/>
                <a:latin typeface="+mn-lt"/>
                <a:ea typeface="+mn-ea"/>
                <a:cs typeface="+mn-cs"/>
              </a:rPr>
              <a:t>​</a:t>
            </a:r>
          </a:p>
          <a:p>
            <a:endParaRPr lang="nb-NO" dirty="0"/>
          </a:p>
        </p:txBody>
      </p:sp>
      <p:sp>
        <p:nvSpPr>
          <p:cNvPr id="4" name="Plassholder for lysbildenummer 3"/>
          <p:cNvSpPr>
            <a:spLocks noGrp="1"/>
          </p:cNvSpPr>
          <p:nvPr>
            <p:ph type="sldNum" sz="quarter" idx="5"/>
          </p:nvPr>
        </p:nvSpPr>
        <p:spPr/>
        <p:txBody>
          <a:bodyPr/>
          <a:lstStyle/>
          <a:p>
            <a:fld id="{A9F78E30-A4E1-7747-BB9D-AB4992E82101}" type="slidenum">
              <a:rPr lang="nb-NO" smtClean="0"/>
              <a:t>9</a:t>
            </a:fld>
            <a:endParaRPr lang="nb-NO"/>
          </a:p>
        </p:txBody>
      </p:sp>
    </p:spTree>
    <p:extLst>
      <p:ext uri="{BB962C8B-B14F-4D97-AF65-F5344CB8AC3E}">
        <p14:creationId xmlns:p14="http://schemas.microsoft.com/office/powerpoint/2010/main" val="2366408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nb-NO" sz="1200" b="0" i="0" u="none" strike="noStrike" kern="1200" dirty="0">
                <a:solidFill>
                  <a:schemeClr val="tx1"/>
                </a:solidFill>
                <a:effectLst/>
                <a:latin typeface="+mn-lt"/>
                <a:ea typeface="+mn-ea"/>
                <a:cs typeface="+mn-cs"/>
              </a:rPr>
              <a:t>673 mill. mennesker opplevde sult i 2024 </a:t>
            </a:r>
            <a:r>
              <a:rPr lang="nb-NO" sz="1200" b="0" i="0" u="none" strike="noStrike" kern="1200" dirty="0" err="1">
                <a:solidFill>
                  <a:schemeClr val="tx1"/>
                </a:solidFill>
                <a:effectLst/>
                <a:latin typeface="+mn-lt"/>
                <a:ea typeface="+mn-ea"/>
                <a:cs typeface="+mn-cs"/>
              </a:rPr>
              <a:t>iflg</a:t>
            </a:r>
            <a:r>
              <a:rPr lang="nb-NO" sz="1200" b="0" i="0" u="none" strike="noStrike" kern="1200" dirty="0">
                <a:solidFill>
                  <a:schemeClr val="tx1"/>
                </a:solidFill>
                <a:effectLst/>
                <a:latin typeface="+mn-lt"/>
                <a:ea typeface="+mn-ea"/>
                <a:cs typeface="+mn-cs"/>
              </a:rPr>
              <a:t> FN.</a:t>
            </a:r>
            <a:r>
              <a:rPr lang="en-US" sz="1200" b="0" i="0" kern="1200" dirty="0">
                <a:solidFill>
                  <a:schemeClr val="tx1"/>
                </a:solidFill>
                <a:effectLst/>
                <a:latin typeface="+mn-lt"/>
                <a:ea typeface="+mn-ea"/>
                <a:cs typeface="+mn-cs"/>
              </a:rPr>
              <a:t>​</a:t>
            </a:r>
          </a:p>
          <a:p>
            <a:pPr rtl="0" fontAlgn="base"/>
            <a:r>
              <a:rPr lang="nb-NO" sz="1200" b="0" i="0" u="none" strike="noStrike" kern="1200" dirty="0">
                <a:solidFill>
                  <a:schemeClr val="tx1"/>
                </a:solidFill>
                <a:effectLst/>
                <a:latin typeface="+mn-lt"/>
                <a:ea typeface="+mn-ea"/>
                <a:cs typeface="+mn-cs"/>
              </a:rPr>
              <a:t>I Norge er rundt ti % av befolkningen fattige (litt avhengig av hvordan en regner) og innvandrerfamilier er mer utsatt enn andre. R</a:t>
            </a:r>
            <a:r>
              <a:rPr lang="nb-NO" sz="1200" b="0" i="1" u="none" strike="noStrike" kern="1200" dirty="0">
                <a:solidFill>
                  <a:schemeClr val="tx1"/>
                </a:solidFill>
                <a:effectLst/>
                <a:latin typeface="+mn-lt"/>
                <a:ea typeface="+mn-ea"/>
                <a:cs typeface="+mn-cs"/>
              </a:rPr>
              <a:t>elativ</a:t>
            </a:r>
            <a:r>
              <a:rPr lang="nb-NO" sz="1200" b="0" i="0" u="none" strike="noStrike" kern="1200" dirty="0">
                <a:solidFill>
                  <a:schemeClr val="tx1"/>
                </a:solidFill>
                <a:effectLst/>
                <a:latin typeface="+mn-lt"/>
                <a:ea typeface="+mn-ea"/>
                <a:cs typeface="+mn-cs"/>
              </a:rPr>
              <a:t> fattigdom dreier seg om å ha økonomi og levekår som er dårligere enn det som anses som vanlig eller nødvendig i samfunnet en lever i – altså sammenlignet med andre. </a:t>
            </a:r>
            <a:r>
              <a:rPr lang="nb-NO" sz="1200" b="0" i="1" u="none" strike="noStrike" kern="1200" dirty="0">
                <a:solidFill>
                  <a:schemeClr val="tx1"/>
                </a:solidFill>
                <a:effectLst/>
                <a:latin typeface="+mn-lt"/>
                <a:ea typeface="+mn-ea"/>
                <a:cs typeface="+mn-cs"/>
              </a:rPr>
              <a:t>Absolutt</a:t>
            </a:r>
            <a:r>
              <a:rPr lang="nb-NO" sz="1200" b="0" i="0" u="none" strike="noStrike" kern="1200" dirty="0">
                <a:solidFill>
                  <a:schemeClr val="tx1"/>
                </a:solidFill>
                <a:effectLst/>
                <a:latin typeface="+mn-lt"/>
                <a:ea typeface="+mn-ea"/>
                <a:cs typeface="+mn-cs"/>
              </a:rPr>
              <a:t> fattigdom er å ikke være i stand til å dekke fysiske primærbehov som mat, klær og bolig.</a:t>
            </a:r>
            <a:endParaRPr lang="nb-NO" sz="1200" b="0" i="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A9F78E30-A4E1-7747-BB9D-AB4992E82101}" type="slidenum">
              <a:rPr lang="nb-NO" smtClean="0"/>
              <a:t>10</a:t>
            </a:fld>
            <a:endParaRPr lang="nb-NO"/>
          </a:p>
        </p:txBody>
      </p:sp>
    </p:spTree>
    <p:extLst>
      <p:ext uri="{BB962C8B-B14F-4D97-AF65-F5344CB8AC3E}">
        <p14:creationId xmlns:p14="http://schemas.microsoft.com/office/powerpoint/2010/main" val="1475058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9F78E30-A4E1-7747-BB9D-AB4992E82101}" type="slidenum">
              <a:rPr lang="nb-NO" smtClean="0"/>
              <a:t>11</a:t>
            </a:fld>
            <a:endParaRPr lang="nb-NO"/>
          </a:p>
        </p:txBody>
      </p:sp>
    </p:spTree>
    <p:extLst>
      <p:ext uri="{BB962C8B-B14F-4D97-AF65-F5344CB8AC3E}">
        <p14:creationId xmlns:p14="http://schemas.microsoft.com/office/powerpoint/2010/main" val="1472877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7F1"/>
        </a:solidFill>
        <a:effectLst/>
      </p:bgPr>
    </p:bg>
    <p:spTree>
      <p:nvGrpSpPr>
        <p:cNvPr id="1" name=""/>
        <p:cNvGrpSpPr/>
        <p:nvPr/>
      </p:nvGrpSpPr>
      <p:grpSpPr>
        <a:xfrm>
          <a:off x="0" y="0"/>
          <a:ext cx="0" cy="0"/>
          <a:chOff x="0" y="0"/>
          <a:chExt cx="0" cy="0"/>
        </a:xfrm>
      </p:grpSpPr>
      <p:grpSp>
        <p:nvGrpSpPr>
          <p:cNvPr id="2" name="Group 2"/>
          <p:cNvGrpSpPr/>
          <p:nvPr/>
        </p:nvGrpSpPr>
        <p:grpSpPr>
          <a:xfrm>
            <a:off x="7241370" y="7660513"/>
            <a:ext cx="5661226" cy="884926"/>
            <a:chOff x="0" y="0"/>
            <a:chExt cx="1491022" cy="233067"/>
          </a:xfrm>
        </p:grpSpPr>
        <p:sp>
          <p:nvSpPr>
            <p:cNvPr id="3" name="Freeform 3"/>
            <p:cNvSpPr/>
            <p:nvPr/>
          </p:nvSpPr>
          <p:spPr>
            <a:xfrm>
              <a:off x="0" y="0"/>
              <a:ext cx="1491022" cy="233067"/>
            </a:xfrm>
            <a:custGeom>
              <a:avLst/>
              <a:gdLst/>
              <a:ahLst/>
              <a:cxnLst/>
              <a:rect l="l" t="t" r="r" b="b"/>
              <a:pathLst>
                <a:path w="1491022" h="233067">
                  <a:moveTo>
                    <a:pt x="116533" y="0"/>
                  </a:moveTo>
                  <a:lnTo>
                    <a:pt x="1374489" y="0"/>
                  </a:lnTo>
                  <a:cubicBezTo>
                    <a:pt x="1405396" y="0"/>
                    <a:pt x="1435036" y="12278"/>
                    <a:pt x="1456891" y="34132"/>
                  </a:cubicBezTo>
                  <a:cubicBezTo>
                    <a:pt x="1478745" y="55986"/>
                    <a:pt x="1491022" y="85627"/>
                    <a:pt x="1491022" y="116533"/>
                  </a:cubicBezTo>
                  <a:lnTo>
                    <a:pt x="1491022" y="116533"/>
                  </a:lnTo>
                  <a:cubicBezTo>
                    <a:pt x="1491022" y="180893"/>
                    <a:pt x="1438849" y="233067"/>
                    <a:pt x="1374489" y="233067"/>
                  </a:cubicBezTo>
                  <a:lnTo>
                    <a:pt x="116533" y="233067"/>
                  </a:lnTo>
                  <a:cubicBezTo>
                    <a:pt x="85627" y="233067"/>
                    <a:pt x="55986" y="220789"/>
                    <a:pt x="34132" y="198935"/>
                  </a:cubicBezTo>
                  <a:cubicBezTo>
                    <a:pt x="12278" y="177081"/>
                    <a:pt x="0" y="147440"/>
                    <a:pt x="0" y="116533"/>
                  </a:cubicBezTo>
                  <a:lnTo>
                    <a:pt x="0" y="116533"/>
                  </a:lnTo>
                  <a:cubicBezTo>
                    <a:pt x="0" y="85627"/>
                    <a:pt x="12278" y="55986"/>
                    <a:pt x="34132" y="34132"/>
                  </a:cubicBezTo>
                  <a:cubicBezTo>
                    <a:pt x="55986" y="12278"/>
                    <a:pt x="85627" y="0"/>
                    <a:pt x="116533" y="0"/>
                  </a:cubicBezTo>
                  <a:close/>
                </a:path>
              </a:pathLst>
            </a:custGeom>
            <a:solidFill>
              <a:srgbClr val="FFF3B9"/>
            </a:solidFill>
          </p:spPr>
          <p:txBody>
            <a:bodyPr/>
            <a:lstStyle/>
            <a:p>
              <a:endParaRPr lang="nb-NO"/>
            </a:p>
          </p:txBody>
        </p:sp>
        <p:sp>
          <p:nvSpPr>
            <p:cNvPr id="4" name="TextBox 4"/>
            <p:cNvSpPr txBox="1"/>
            <p:nvPr/>
          </p:nvSpPr>
          <p:spPr>
            <a:xfrm>
              <a:off x="0" y="0"/>
              <a:ext cx="1491022" cy="233067"/>
            </a:xfrm>
            <a:prstGeom prst="rect">
              <a:avLst/>
            </a:prstGeom>
          </p:spPr>
          <p:txBody>
            <a:bodyPr lIns="50800" tIns="50800" rIns="50800" bIns="50800" rtlCol="0" anchor="ctr"/>
            <a:lstStyle/>
            <a:p>
              <a:pPr algn="ctr">
                <a:lnSpc>
                  <a:spcPts val="1610"/>
                </a:lnSpc>
              </a:pPr>
              <a:endParaRPr/>
            </a:p>
          </p:txBody>
        </p:sp>
      </p:grpSp>
      <p:grpSp>
        <p:nvGrpSpPr>
          <p:cNvPr id="5" name="Group 5"/>
          <p:cNvGrpSpPr/>
          <p:nvPr/>
        </p:nvGrpSpPr>
        <p:grpSpPr>
          <a:xfrm>
            <a:off x="0" y="0"/>
            <a:ext cx="6603195" cy="10287000"/>
            <a:chOff x="0" y="0"/>
            <a:chExt cx="1023008" cy="1593725"/>
          </a:xfrm>
        </p:grpSpPr>
        <p:sp>
          <p:nvSpPr>
            <p:cNvPr id="6" name="Freeform 6"/>
            <p:cNvSpPr/>
            <p:nvPr/>
          </p:nvSpPr>
          <p:spPr>
            <a:xfrm>
              <a:off x="0" y="0"/>
              <a:ext cx="1023008" cy="1593725"/>
            </a:xfrm>
            <a:custGeom>
              <a:avLst/>
              <a:gdLst/>
              <a:ahLst/>
              <a:cxnLst/>
              <a:rect l="l" t="t" r="r" b="b"/>
              <a:pathLst>
                <a:path w="1023008" h="1593725">
                  <a:moveTo>
                    <a:pt x="0" y="0"/>
                  </a:moveTo>
                  <a:lnTo>
                    <a:pt x="1023008" y="0"/>
                  </a:lnTo>
                  <a:lnTo>
                    <a:pt x="1023008" y="1593725"/>
                  </a:lnTo>
                  <a:lnTo>
                    <a:pt x="0" y="1593725"/>
                  </a:lnTo>
                  <a:close/>
                </a:path>
              </a:pathLst>
            </a:custGeom>
            <a:blipFill>
              <a:blip r:embed="rId3"/>
              <a:stretch>
                <a:fillRect l="-1929" r="-1929"/>
              </a:stretch>
            </a:blipFill>
          </p:spPr>
          <p:txBody>
            <a:bodyPr/>
            <a:lstStyle/>
            <a:p>
              <a:endParaRPr lang="nb-NO"/>
            </a:p>
          </p:txBody>
        </p:sp>
      </p:grpSp>
      <p:sp>
        <p:nvSpPr>
          <p:cNvPr id="7" name="Freeform 7"/>
          <p:cNvSpPr/>
          <p:nvPr/>
        </p:nvSpPr>
        <p:spPr>
          <a:xfrm>
            <a:off x="16064001" y="234175"/>
            <a:ext cx="2021891" cy="386992"/>
          </a:xfrm>
          <a:custGeom>
            <a:avLst/>
            <a:gdLst/>
            <a:ahLst/>
            <a:cxnLst/>
            <a:rect l="l" t="t" r="r" b="b"/>
            <a:pathLst>
              <a:path w="2021891" h="386992">
                <a:moveTo>
                  <a:pt x="0" y="0"/>
                </a:moveTo>
                <a:lnTo>
                  <a:pt x="2021890" y="0"/>
                </a:lnTo>
                <a:lnTo>
                  <a:pt x="2021890" y="386991"/>
                </a:lnTo>
                <a:lnTo>
                  <a:pt x="0" y="386991"/>
                </a:lnTo>
                <a:lnTo>
                  <a:pt x="0" y="0"/>
                </a:lnTo>
                <a:close/>
              </a:path>
            </a:pathLst>
          </a:custGeom>
          <a:blipFill>
            <a:blip r:embed="rId4"/>
            <a:stretch>
              <a:fillRect/>
            </a:stretch>
          </a:blipFill>
        </p:spPr>
        <p:txBody>
          <a:bodyPr/>
          <a:lstStyle/>
          <a:p>
            <a:endParaRPr lang="nb-NO"/>
          </a:p>
        </p:txBody>
      </p:sp>
      <p:sp>
        <p:nvSpPr>
          <p:cNvPr id="8" name="TextBox 8"/>
          <p:cNvSpPr txBox="1"/>
          <p:nvPr/>
        </p:nvSpPr>
        <p:spPr>
          <a:xfrm>
            <a:off x="7241370" y="3344172"/>
            <a:ext cx="10220707" cy="4115301"/>
          </a:xfrm>
          <a:prstGeom prst="rect">
            <a:avLst/>
          </a:prstGeom>
        </p:spPr>
        <p:txBody>
          <a:bodyPr lIns="0" tIns="0" rIns="0" bIns="0" rtlCol="0" anchor="t">
            <a:spAutoFit/>
          </a:bodyPr>
          <a:lstStyle/>
          <a:p>
            <a:pPr algn="l">
              <a:lnSpc>
                <a:spcPts val="16178"/>
              </a:lnSpc>
            </a:pPr>
            <a:r>
              <a:rPr lang="en-US" sz="14067" b="1" spc="-590">
                <a:solidFill>
                  <a:srgbClr val="461151"/>
                </a:solidFill>
                <a:latin typeface="Open Sauce Bold"/>
                <a:ea typeface="Open Sauce Bold"/>
                <a:cs typeface="Open Sauce Bold"/>
                <a:sym typeface="Open Sauce Bold"/>
              </a:rPr>
              <a:t>Håp som forandrer liv</a:t>
            </a:r>
          </a:p>
        </p:txBody>
      </p:sp>
      <p:sp>
        <p:nvSpPr>
          <p:cNvPr id="9" name="TextBox 9"/>
          <p:cNvSpPr txBox="1"/>
          <p:nvPr/>
        </p:nvSpPr>
        <p:spPr>
          <a:xfrm>
            <a:off x="7098226" y="7894061"/>
            <a:ext cx="5947515" cy="417830"/>
          </a:xfrm>
          <a:prstGeom prst="rect">
            <a:avLst/>
          </a:prstGeom>
        </p:spPr>
        <p:txBody>
          <a:bodyPr lIns="0" tIns="0" rIns="0" bIns="0" rtlCol="0" anchor="t">
            <a:spAutoFit/>
          </a:bodyPr>
          <a:lstStyle/>
          <a:p>
            <a:pPr algn="ctr">
              <a:lnSpc>
                <a:spcPts val="3219"/>
              </a:lnSpc>
            </a:pPr>
            <a:r>
              <a:rPr lang="en-US" sz="2799" b="1">
                <a:solidFill>
                  <a:srgbClr val="561C5B"/>
                </a:solidFill>
                <a:latin typeface="Open Sauce Bold"/>
                <a:ea typeface="Open Sauce Bold"/>
                <a:cs typeface="Open Sauce Bold"/>
                <a:sym typeface="Open Sauce Bold"/>
              </a:rPr>
              <a:t>Fasteaksjonen 2026</a:t>
            </a:r>
          </a:p>
        </p:txBody>
      </p:sp>
      <p:sp>
        <p:nvSpPr>
          <p:cNvPr id="10" name="TekstSylinder 9">
            <a:extLst>
              <a:ext uri="{FF2B5EF4-FFF2-40B4-BE49-F238E27FC236}">
                <a16:creationId xmlns:a16="http://schemas.microsoft.com/office/drawing/2014/main" id="{76DD72F1-9DAF-4279-9785-19DE28CDD401}"/>
              </a:ext>
            </a:extLst>
          </p:cNvPr>
          <p:cNvSpPr txBox="1"/>
          <p:nvPr/>
        </p:nvSpPr>
        <p:spPr>
          <a:xfrm>
            <a:off x="0" y="9909115"/>
            <a:ext cx="2971800" cy="369332"/>
          </a:xfrm>
          <a:prstGeom prst="rect">
            <a:avLst/>
          </a:prstGeom>
          <a:noFill/>
        </p:spPr>
        <p:txBody>
          <a:bodyPr wrap="square" rtlCol="0">
            <a:spAutoFit/>
          </a:bodyPr>
          <a:lstStyle/>
          <a:p>
            <a:r>
              <a:rPr lang="nb-NO" dirty="0">
                <a:solidFill>
                  <a:schemeClr val="bg1"/>
                </a:solidFill>
              </a:rPr>
              <a:t>Foto: Caritas Norge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F7F1"/>
        </a:solidFill>
        <a:effectLst/>
      </p:bgPr>
    </p:bg>
    <p:spTree>
      <p:nvGrpSpPr>
        <p:cNvPr id="1" name=""/>
        <p:cNvGrpSpPr/>
        <p:nvPr/>
      </p:nvGrpSpPr>
      <p:grpSpPr>
        <a:xfrm>
          <a:off x="0" y="0"/>
          <a:ext cx="0" cy="0"/>
          <a:chOff x="0" y="0"/>
          <a:chExt cx="0" cy="0"/>
        </a:xfrm>
      </p:grpSpPr>
      <p:grpSp>
        <p:nvGrpSpPr>
          <p:cNvPr id="2" name="Group 2"/>
          <p:cNvGrpSpPr/>
          <p:nvPr/>
        </p:nvGrpSpPr>
        <p:grpSpPr>
          <a:xfrm>
            <a:off x="8360701" y="694201"/>
            <a:ext cx="8898599" cy="889859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41816" r="-25000" b="-11210"/>
              </a:stretch>
            </a:blipFill>
          </p:spPr>
          <p:txBody>
            <a:bodyPr/>
            <a:lstStyle/>
            <a:p>
              <a:endParaRPr lang="nb-NO"/>
            </a:p>
          </p:txBody>
        </p:sp>
      </p:grpSp>
      <p:sp>
        <p:nvSpPr>
          <p:cNvPr id="4" name="TextBox 4"/>
          <p:cNvSpPr txBox="1"/>
          <p:nvPr/>
        </p:nvSpPr>
        <p:spPr>
          <a:xfrm>
            <a:off x="1278387" y="1896359"/>
            <a:ext cx="5225292" cy="2696698"/>
          </a:xfrm>
          <a:prstGeom prst="rect">
            <a:avLst/>
          </a:prstGeom>
        </p:spPr>
        <p:txBody>
          <a:bodyPr lIns="0" tIns="0" rIns="0" bIns="0" rtlCol="0" anchor="t">
            <a:spAutoFit/>
          </a:bodyPr>
          <a:lstStyle/>
          <a:p>
            <a:pPr algn="just">
              <a:lnSpc>
                <a:spcPts val="10609"/>
              </a:lnSpc>
            </a:pPr>
            <a:r>
              <a:rPr lang="en-US" sz="9225" b="1" spc="-387">
                <a:solidFill>
                  <a:srgbClr val="561C5B"/>
                </a:solidFill>
                <a:latin typeface="Open Sauce Bold"/>
                <a:ea typeface="Open Sauce Bold"/>
                <a:cs typeface="Open Sauce Bold"/>
                <a:sym typeface="Open Sauce Bold"/>
              </a:rPr>
              <a:t>Hvorfor trengs vi?</a:t>
            </a:r>
          </a:p>
        </p:txBody>
      </p:sp>
      <p:sp>
        <p:nvSpPr>
          <p:cNvPr id="5" name="TextBox 5"/>
          <p:cNvSpPr txBox="1"/>
          <p:nvPr/>
        </p:nvSpPr>
        <p:spPr>
          <a:xfrm>
            <a:off x="1028700" y="5296393"/>
            <a:ext cx="5724666" cy="3103414"/>
          </a:xfrm>
          <a:prstGeom prst="rect">
            <a:avLst/>
          </a:prstGeom>
        </p:spPr>
        <p:txBody>
          <a:bodyPr lIns="0" tIns="0" rIns="0" bIns="0" rtlCol="0" anchor="t">
            <a:spAutoFit/>
          </a:bodyPr>
          <a:lstStyle/>
          <a:p>
            <a:pPr marL="406571" lvl="1" indent="-203286" algn="l">
              <a:lnSpc>
                <a:spcPts val="2165"/>
              </a:lnSpc>
              <a:buFont typeface="Arial"/>
              <a:buChar char="•"/>
            </a:pPr>
            <a:r>
              <a:rPr lang="en-US" sz="1883" dirty="0">
                <a:solidFill>
                  <a:srgbClr val="561C5B"/>
                </a:solidFill>
                <a:latin typeface="Open Sauce"/>
                <a:ea typeface="Open Sauce"/>
                <a:cs typeface="Open Sauce"/>
                <a:sym typeface="Open Sauce"/>
              </a:rPr>
              <a:t>673 mill. </a:t>
            </a:r>
            <a:r>
              <a:rPr lang="en-US" sz="1883" dirty="0" err="1">
                <a:solidFill>
                  <a:srgbClr val="561C5B"/>
                </a:solidFill>
                <a:latin typeface="Open Sauce"/>
                <a:ea typeface="Open Sauce"/>
                <a:cs typeface="Open Sauce"/>
                <a:sym typeface="Open Sauce"/>
              </a:rPr>
              <a:t>mennesker</a:t>
            </a:r>
            <a:r>
              <a:rPr lang="en-US" sz="1883" dirty="0">
                <a:solidFill>
                  <a:srgbClr val="561C5B"/>
                </a:solidFill>
                <a:latin typeface="Open Sauce"/>
                <a:ea typeface="Open Sauce"/>
                <a:cs typeface="Open Sauce"/>
                <a:sym typeface="Open Sauce"/>
              </a:rPr>
              <a:t> </a:t>
            </a:r>
            <a:r>
              <a:rPr lang="en-US" sz="1883" dirty="0" err="1">
                <a:solidFill>
                  <a:srgbClr val="561C5B"/>
                </a:solidFill>
                <a:latin typeface="Open Sauce"/>
                <a:ea typeface="Open Sauce"/>
                <a:cs typeface="Open Sauce"/>
                <a:sym typeface="Open Sauce"/>
              </a:rPr>
              <a:t>opplevde</a:t>
            </a:r>
            <a:r>
              <a:rPr lang="en-US" sz="1883" dirty="0">
                <a:solidFill>
                  <a:srgbClr val="561C5B"/>
                </a:solidFill>
                <a:latin typeface="Open Sauce"/>
                <a:ea typeface="Open Sauce"/>
                <a:cs typeface="Open Sauce"/>
                <a:sym typeface="Open Sauce"/>
              </a:rPr>
              <a:t> </a:t>
            </a:r>
            <a:r>
              <a:rPr lang="en-US" sz="1883" dirty="0" err="1">
                <a:solidFill>
                  <a:srgbClr val="561C5B"/>
                </a:solidFill>
                <a:latin typeface="Open Sauce"/>
                <a:ea typeface="Open Sauce"/>
                <a:cs typeface="Open Sauce"/>
                <a:sym typeface="Open Sauce"/>
              </a:rPr>
              <a:t>sult</a:t>
            </a:r>
            <a:r>
              <a:rPr lang="en-US" sz="1883" dirty="0">
                <a:solidFill>
                  <a:srgbClr val="561C5B"/>
                </a:solidFill>
                <a:latin typeface="Open Sauce"/>
                <a:ea typeface="Open Sauce"/>
                <a:cs typeface="Open Sauce"/>
                <a:sym typeface="Open Sauce"/>
              </a:rPr>
              <a:t> </a:t>
            </a:r>
            <a:r>
              <a:rPr lang="en-US" sz="1883" dirty="0" err="1">
                <a:solidFill>
                  <a:srgbClr val="561C5B"/>
                </a:solidFill>
                <a:latin typeface="Open Sauce"/>
                <a:ea typeface="Open Sauce"/>
                <a:cs typeface="Open Sauce"/>
                <a:sym typeface="Open Sauce"/>
              </a:rPr>
              <a:t>i</a:t>
            </a:r>
            <a:r>
              <a:rPr lang="en-US" sz="1883" dirty="0">
                <a:solidFill>
                  <a:srgbClr val="561C5B"/>
                </a:solidFill>
                <a:latin typeface="Open Sauce"/>
                <a:ea typeface="Open Sauce"/>
                <a:cs typeface="Open Sauce"/>
                <a:sym typeface="Open Sauce"/>
              </a:rPr>
              <a:t> 2024 (FN)</a:t>
            </a:r>
          </a:p>
          <a:p>
            <a:pPr algn="l">
              <a:lnSpc>
                <a:spcPts val="2165"/>
              </a:lnSpc>
            </a:pPr>
            <a:endParaRPr lang="en-US" sz="1883" dirty="0">
              <a:solidFill>
                <a:srgbClr val="561C5B"/>
              </a:solidFill>
              <a:latin typeface="Open Sauce"/>
              <a:ea typeface="Open Sauce"/>
              <a:cs typeface="Open Sauce"/>
              <a:sym typeface="Open Sauce"/>
            </a:endParaRPr>
          </a:p>
          <a:p>
            <a:pPr marL="406571" lvl="1" indent="-203286" algn="l">
              <a:lnSpc>
                <a:spcPts val="2165"/>
              </a:lnSpc>
              <a:buFont typeface="Arial"/>
              <a:buChar char="•"/>
            </a:pPr>
            <a:r>
              <a:rPr lang="en-US" sz="1883" dirty="0">
                <a:solidFill>
                  <a:srgbClr val="561C5B"/>
                </a:solidFill>
                <a:latin typeface="Open Sauce"/>
                <a:ea typeface="Open Sauce"/>
                <a:cs typeface="Open Sauce"/>
                <a:sym typeface="Open Sauce"/>
              </a:rPr>
              <a:t> </a:t>
            </a:r>
            <a:r>
              <a:rPr lang="en-US" sz="1883" dirty="0" err="1">
                <a:solidFill>
                  <a:srgbClr val="561C5B"/>
                </a:solidFill>
                <a:latin typeface="Open Sauce"/>
                <a:ea typeface="Open Sauce"/>
                <a:cs typeface="Open Sauce"/>
                <a:sym typeface="Open Sauce"/>
              </a:rPr>
              <a:t>Krig</a:t>
            </a:r>
            <a:r>
              <a:rPr lang="en-US" sz="1883" dirty="0">
                <a:solidFill>
                  <a:srgbClr val="561C5B"/>
                </a:solidFill>
                <a:latin typeface="Open Sauce"/>
                <a:ea typeface="Open Sauce"/>
                <a:cs typeface="Open Sauce"/>
                <a:sym typeface="Open Sauce"/>
              </a:rPr>
              <a:t> </a:t>
            </a:r>
            <a:r>
              <a:rPr lang="en-US" sz="1883" dirty="0" err="1">
                <a:solidFill>
                  <a:srgbClr val="561C5B"/>
                </a:solidFill>
                <a:latin typeface="Open Sauce"/>
                <a:ea typeface="Open Sauce"/>
                <a:cs typeface="Open Sauce"/>
                <a:sym typeface="Open Sauce"/>
              </a:rPr>
              <a:t>og</a:t>
            </a:r>
            <a:r>
              <a:rPr lang="en-US" sz="1883" dirty="0">
                <a:solidFill>
                  <a:srgbClr val="561C5B"/>
                </a:solidFill>
                <a:latin typeface="Open Sauce"/>
                <a:ea typeface="Open Sauce"/>
                <a:cs typeface="Open Sauce"/>
                <a:sym typeface="Open Sauce"/>
              </a:rPr>
              <a:t> </a:t>
            </a:r>
            <a:r>
              <a:rPr lang="en-US" sz="1883" dirty="0" err="1">
                <a:solidFill>
                  <a:srgbClr val="561C5B"/>
                </a:solidFill>
                <a:latin typeface="Open Sauce"/>
                <a:ea typeface="Open Sauce"/>
                <a:cs typeface="Open Sauce"/>
                <a:sym typeface="Open Sauce"/>
              </a:rPr>
              <a:t>klimaendringer</a:t>
            </a:r>
            <a:r>
              <a:rPr lang="en-US" sz="1883" dirty="0">
                <a:solidFill>
                  <a:srgbClr val="561C5B"/>
                </a:solidFill>
                <a:latin typeface="Open Sauce"/>
                <a:ea typeface="Open Sauce"/>
                <a:cs typeface="Open Sauce"/>
                <a:sym typeface="Open Sauce"/>
              </a:rPr>
              <a:t> </a:t>
            </a:r>
            <a:r>
              <a:rPr lang="en-US" sz="1883" dirty="0" err="1">
                <a:solidFill>
                  <a:srgbClr val="561C5B"/>
                </a:solidFill>
                <a:latin typeface="Open Sauce"/>
                <a:ea typeface="Open Sauce"/>
                <a:cs typeface="Open Sauce"/>
                <a:sym typeface="Open Sauce"/>
              </a:rPr>
              <a:t>gjør</a:t>
            </a:r>
            <a:r>
              <a:rPr lang="en-US" sz="1883" dirty="0">
                <a:solidFill>
                  <a:srgbClr val="561C5B"/>
                </a:solidFill>
                <a:latin typeface="Open Sauce"/>
                <a:ea typeface="Open Sauce"/>
                <a:cs typeface="Open Sauce"/>
                <a:sym typeface="Open Sauce"/>
              </a:rPr>
              <a:t> </a:t>
            </a:r>
            <a:r>
              <a:rPr lang="en-US" sz="1883" dirty="0" err="1">
                <a:solidFill>
                  <a:srgbClr val="561C5B"/>
                </a:solidFill>
                <a:latin typeface="Open Sauce"/>
                <a:ea typeface="Open Sauce"/>
                <a:cs typeface="Open Sauce"/>
                <a:sym typeface="Open Sauce"/>
              </a:rPr>
              <a:t>situasjonen</a:t>
            </a:r>
            <a:r>
              <a:rPr lang="en-US" sz="1883" dirty="0">
                <a:solidFill>
                  <a:srgbClr val="561C5B"/>
                </a:solidFill>
                <a:latin typeface="Open Sauce"/>
                <a:ea typeface="Open Sauce"/>
                <a:cs typeface="Open Sauce"/>
                <a:sym typeface="Open Sauce"/>
              </a:rPr>
              <a:t> </a:t>
            </a:r>
            <a:r>
              <a:rPr lang="en-US" sz="1883" dirty="0" err="1">
                <a:solidFill>
                  <a:srgbClr val="561C5B"/>
                </a:solidFill>
                <a:latin typeface="Open Sauce"/>
                <a:ea typeface="Open Sauce"/>
                <a:cs typeface="Open Sauce"/>
                <a:sym typeface="Open Sauce"/>
              </a:rPr>
              <a:t>enda</a:t>
            </a:r>
            <a:r>
              <a:rPr lang="en-US" sz="1883" dirty="0">
                <a:solidFill>
                  <a:srgbClr val="561C5B"/>
                </a:solidFill>
                <a:latin typeface="Open Sauce"/>
                <a:ea typeface="Open Sauce"/>
                <a:cs typeface="Open Sauce"/>
                <a:sym typeface="Open Sauce"/>
              </a:rPr>
              <a:t> verre.</a:t>
            </a:r>
          </a:p>
          <a:p>
            <a:pPr algn="l">
              <a:lnSpc>
                <a:spcPts val="2165"/>
              </a:lnSpc>
            </a:pPr>
            <a:endParaRPr lang="en-US" sz="1883" dirty="0">
              <a:solidFill>
                <a:srgbClr val="561C5B"/>
              </a:solidFill>
              <a:latin typeface="Open Sauce"/>
              <a:ea typeface="Open Sauce"/>
              <a:cs typeface="Open Sauce"/>
              <a:sym typeface="Open Sauce"/>
            </a:endParaRPr>
          </a:p>
          <a:p>
            <a:pPr marL="406571" lvl="1" indent="-203286" algn="l">
              <a:lnSpc>
                <a:spcPts val="2165"/>
              </a:lnSpc>
              <a:buFont typeface="Arial"/>
              <a:buChar char="•"/>
            </a:pPr>
            <a:r>
              <a:rPr lang="en-US" sz="1883" dirty="0">
                <a:solidFill>
                  <a:srgbClr val="561C5B"/>
                </a:solidFill>
                <a:latin typeface="Open Sauce"/>
                <a:ea typeface="Open Sauce"/>
                <a:cs typeface="Open Sauce"/>
                <a:sym typeface="Open Sauce"/>
              </a:rPr>
              <a:t>I Norge er </a:t>
            </a:r>
            <a:r>
              <a:rPr lang="en-US" sz="1883" dirty="0" err="1">
                <a:solidFill>
                  <a:srgbClr val="561C5B"/>
                </a:solidFill>
                <a:latin typeface="Open Sauce"/>
                <a:ea typeface="Open Sauce"/>
                <a:cs typeface="Open Sauce"/>
                <a:sym typeface="Open Sauce"/>
              </a:rPr>
              <a:t>rundt</a:t>
            </a:r>
            <a:r>
              <a:rPr lang="en-US" sz="1883" dirty="0">
                <a:solidFill>
                  <a:srgbClr val="561C5B"/>
                </a:solidFill>
                <a:latin typeface="Open Sauce"/>
                <a:ea typeface="Open Sauce"/>
                <a:cs typeface="Open Sauce"/>
                <a:sym typeface="Open Sauce"/>
              </a:rPr>
              <a:t> 10 % av </a:t>
            </a:r>
            <a:r>
              <a:rPr lang="en-US" sz="1883" dirty="0" err="1">
                <a:solidFill>
                  <a:srgbClr val="561C5B"/>
                </a:solidFill>
                <a:latin typeface="Open Sauce"/>
                <a:ea typeface="Open Sauce"/>
                <a:cs typeface="Open Sauce"/>
                <a:sym typeface="Open Sauce"/>
              </a:rPr>
              <a:t>befolkningen</a:t>
            </a:r>
            <a:r>
              <a:rPr lang="en-US" sz="1883" dirty="0">
                <a:solidFill>
                  <a:srgbClr val="561C5B"/>
                </a:solidFill>
                <a:latin typeface="Open Sauce"/>
                <a:ea typeface="Open Sauce"/>
                <a:cs typeface="Open Sauce"/>
                <a:sym typeface="Open Sauce"/>
              </a:rPr>
              <a:t> </a:t>
            </a:r>
            <a:r>
              <a:rPr lang="en-US" sz="1883" dirty="0" err="1">
                <a:solidFill>
                  <a:srgbClr val="561C5B"/>
                </a:solidFill>
                <a:latin typeface="Open Sauce"/>
                <a:ea typeface="Open Sauce"/>
                <a:cs typeface="Open Sauce"/>
                <a:sym typeface="Open Sauce"/>
              </a:rPr>
              <a:t>fattige</a:t>
            </a:r>
            <a:r>
              <a:rPr lang="en-US" sz="1883" dirty="0">
                <a:solidFill>
                  <a:srgbClr val="561C5B"/>
                </a:solidFill>
                <a:latin typeface="Open Sauce"/>
                <a:ea typeface="Open Sauce"/>
                <a:cs typeface="Open Sauce"/>
                <a:sym typeface="Open Sauce"/>
              </a:rPr>
              <a:t> </a:t>
            </a:r>
            <a:r>
              <a:rPr lang="en-US" sz="1883" dirty="0" err="1">
                <a:solidFill>
                  <a:srgbClr val="561C5B"/>
                </a:solidFill>
                <a:latin typeface="Open Sauce"/>
                <a:ea typeface="Open Sauce"/>
                <a:cs typeface="Open Sauce"/>
                <a:sym typeface="Open Sauce"/>
              </a:rPr>
              <a:t>og</a:t>
            </a:r>
            <a:r>
              <a:rPr lang="en-US" sz="1883" dirty="0">
                <a:solidFill>
                  <a:srgbClr val="561C5B"/>
                </a:solidFill>
                <a:latin typeface="Open Sauce"/>
                <a:ea typeface="Open Sauce"/>
                <a:cs typeface="Open Sauce"/>
                <a:sym typeface="Open Sauce"/>
              </a:rPr>
              <a:t> </a:t>
            </a:r>
            <a:r>
              <a:rPr lang="en-US" sz="1883" dirty="0" err="1">
                <a:solidFill>
                  <a:srgbClr val="561C5B"/>
                </a:solidFill>
                <a:latin typeface="Open Sauce"/>
                <a:ea typeface="Open Sauce"/>
                <a:cs typeface="Open Sauce"/>
                <a:sym typeface="Open Sauce"/>
              </a:rPr>
              <a:t>innvandrerbefolkningen</a:t>
            </a:r>
            <a:r>
              <a:rPr lang="en-US" sz="1883" dirty="0">
                <a:solidFill>
                  <a:srgbClr val="561C5B"/>
                </a:solidFill>
                <a:latin typeface="Open Sauce"/>
                <a:ea typeface="Open Sauce"/>
                <a:cs typeface="Open Sauce"/>
                <a:sym typeface="Open Sauce"/>
              </a:rPr>
              <a:t> er </a:t>
            </a:r>
            <a:r>
              <a:rPr lang="en-US" sz="1883" dirty="0" err="1">
                <a:solidFill>
                  <a:srgbClr val="561C5B"/>
                </a:solidFill>
                <a:latin typeface="Open Sauce"/>
                <a:ea typeface="Open Sauce"/>
                <a:cs typeface="Open Sauce"/>
                <a:sym typeface="Open Sauce"/>
              </a:rPr>
              <a:t>mest</a:t>
            </a:r>
            <a:r>
              <a:rPr lang="en-US" sz="1883" dirty="0">
                <a:solidFill>
                  <a:srgbClr val="561C5B"/>
                </a:solidFill>
                <a:latin typeface="Open Sauce"/>
                <a:ea typeface="Open Sauce"/>
                <a:cs typeface="Open Sauce"/>
                <a:sym typeface="Open Sauce"/>
              </a:rPr>
              <a:t> </a:t>
            </a:r>
            <a:r>
              <a:rPr lang="en-US" sz="1883" dirty="0" err="1">
                <a:solidFill>
                  <a:srgbClr val="561C5B"/>
                </a:solidFill>
                <a:latin typeface="Open Sauce"/>
                <a:ea typeface="Open Sauce"/>
                <a:cs typeface="Open Sauce"/>
                <a:sym typeface="Open Sauce"/>
              </a:rPr>
              <a:t>utsatt</a:t>
            </a:r>
            <a:r>
              <a:rPr lang="en-US" sz="1883" dirty="0">
                <a:solidFill>
                  <a:srgbClr val="561C5B"/>
                </a:solidFill>
                <a:latin typeface="Open Sauce"/>
                <a:ea typeface="Open Sauce"/>
                <a:cs typeface="Open Sauce"/>
                <a:sym typeface="Open Sauce"/>
              </a:rPr>
              <a:t>.</a:t>
            </a:r>
          </a:p>
          <a:p>
            <a:pPr algn="l">
              <a:lnSpc>
                <a:spcPts val="2165"/>
              </a:lnSpc>
            </a:pPr>
            <a:endParaRPr lang="en-US" sz="1883" dirty="0">
              <a:solidFill>
                <a:srgbClr val="561C5B"/>
              </a:solidFill>
              <a:latin typeface="Open Sauce"/>
              <a:ea typeface="Open Sauce"/>
              <a:cs typeface="Open Sauce"/>
              <a:sym typeface="Open Sauce"/>
            </a:endParaRPr>
          </a:p>
          <a:p>
            <a:pPr marL="406571" lvl="1" indent="-203286" algn="l">
              <a:lnSpc>
                <a:spcPts val="2165"/>
              </a:lnSpc>
              <a:buFont typeface="Arial"/>
              <a:buChar char="•"/>
            </a:pPr>
            <a:r>
              <a:rPr lang="en-US" sz="1883" dirty="0">
                <a:solidFill>
                  <a:srgbClr val="561C5B"/>
                </a:solidFill>
                <a:latin typeface="Open Sauce"/>
                <a:ea typeface="Open Sauce"/>
                <a:cs typeface="Open Sauce"/>
                <a:sym typeface="Open Sauce"/>
              </a:rPr>
              <a:t>Caritas </a:t>
            </a:r>
            <a:r>
              <a:rPr lang="en-US" sz="1883" dirty="0" err="1">
                <a:solidFill>
                  <a:srgbClr val="561C5B"/>
                </a:solidFill>
                <a:latin typeface="Open Sauce"/>
                <a:ea typeface="Open Sauce"/>
                <a:cs typeface="Open Sauce"/>
                <a:sym typeface="Open Sauce"/>
              </a:rPr>
              <a:t>gir</a:t>
            </a:r>
            <a:r>
              <a:rPr lang="en-US" sz="1883" dirty="0">
                <a:solidFill>
                  <a:srgbClr val="561C5B"/>
                </a:solidFill>
                <a:latin typeface="Open Sauce"/>
                <a:ea typeface="Open Sauce"/>
                <a:cs typeface="Open Sauce"/>
                <a:sym typeface="Open Sauce"/>
              </a:rPr>
              <a:t> </a:t>
            </a:r>
            <a:r>
              <a:rPr lang="en-US" sz="1883" dirty="0" err="1">
                <a:solidFill>
                  <a:srgbClr val="561C5B"/>
                </a:solidFill>
                <a:latin typeface="Open Sauce"/>
                <a:ea typeface="Open Sauce"/>
                <a:cs typeface="Open Sauce"/>
                <a:sym typeface="Open Sauce"/>
              </a:rPr>
              <a:t>håp</a:t>
            </a:r>
            <a:r>
              <a:rPr lang="en-US" sz="1883" dirty="0">
                <a:solidFill>
                  <a:srgbClr val="561C5B"/>
                </a:solidFill>
                <a:latin typeface="Open Sauce"/>
                <a:ea typeface="Open Sauce"/>
                <a:cs typeface="Open Sauce"/>
                <a:sym typeface="Open Sauce"/>
              </a:rPr>
              <a:t> </a:t>
            </a:r>
            <a:r>
              <a:rPr lang="en-US" sz="1883" dirty="0" err="1">
                <a:solidFill>
                  <a:srgbClr val="561C5B"/>
                </a:solidFill>
                <a:latin typeface="Open Sauce"/>
                <a:ea typeface="Open Sauce"/>
                <a:cs typeface="Open Sauce"/>
                <a:sym typeface="Open Sauce"/>
              </a:rPr>
              <a:t>og</a:t>
            </a:r>
            <a:r>
              <a:rPr lang="en-US" sz="1883" dirty="0">
                <a:solidFill>
                  <a:srgbClr val="561C5B"/>
                </a:solidFill>
                <a:latin typeface="Open Sauce"/>
                <a:ea typeface="Open Sauce"/>
                <a:cs typeface="Open Sauce"/>
                <a:sym typeface="Open Sauce"/>
              </a:rPr>
              <a:t> </a:t>
            </a:r>
            <a:r>
              <a:rPr lang="en-US" sz="1883" dirty="0" err="1">
                <a:solidFill>
                  <a:srgbClr val="561C5B"/>
                </a:solidFill>
                <a:latin typeface="Open Sauce"/>
                <a:ea typeface="Open Sauce"/>
                <a:cs typeface="Open Sauce"/>
                <a:sym typeface="Open Sauce"/>
              </a:rPr>
              <a:t>muligheter</a:t>
            </a:r>
            <a:r>
              <a:rPr lang="en-US" sz="1883" dirty="0">
                <a:solidFill>
                  <a:srgbClr val="561C5B"/>
                </a:solidFill>
                <a:latin typeface="Open Sauce"/>
                <a:ea typeface="Open Sauce"/>
                <a:cs typeface="Open Sauce"/>
                <a:sym typeface="Open Sauce"/>
              </a:rPr>
              <a:t> </a:t>
            </a:r>
            <a:r>
              <a:rPr lang="en-US" sz="1883" dirty="0" err="1">
                <a:solidFill>
                  <a:srgbClr val="561C5B"/>
                </a:solidFill>
                <a:latin typeface="Open Sauce"/>
                <a:ea typeface="Open Sauce"/>
                <a:cs typeface="Open Sauce"/>
                <a:sym typeface="Open Sauce"/>
              </a:rPr>
              <a:t>til</a:t>
            </a:r>
            <a:r>
              <a:rPr lang="en-US" sz="1883" dirty="0">
                <a:solidFill>
                  <a:srgbClr val="561C5B"/>
                </a:solidFill>
                <a:latin typeface="Open Sauce"/>
                <a:ea typeface="Open Sauce"/>
                <a:cs typeface="Open Sauce"/>
                <a:sym typeface="Open Sauce"/>
              </a:rPr>
              <a:t> dem </a:t>
            </a:r>
            <a:r>
              <a:rPr lang="en-US" sz="1883" dirty="0" err="1">
                <a:solidFill>
                  <a:srgbClr val="561C5B"/>
                </a:solidFill>
                <a:latin typeface="Open Sauce"/>
                <a:ea typeface="Open Sauce"/>
                <a:cs typeface="Open Sauce"/>
                <a:sym typeface="Open Sauce"/>
              </a:rPr>
              <a:t>som</a:t>
            </a:r>
            <a:r>
              <a:rPr lang="en-US" sz="1883" dirty="0">
                <a:solidFill>
                  <a:srgbClr val="561C5B"/>
                </a:solidFill>
                <a:latin typeface="Open Sauce"/>
                <a:ea typeface="Open Sauce"/>
                <a:cs typeface="Open Sauce"/>
                <a:sym typeface="Open Sauce"/>
              </a:rPr>
              <a:t> </a:t>
            </a:r>
            <a:r>
              <a:rPr lang="en-US" sz="1883" dirty="0" err="1">
                <a:solidFill>
                  <a:srgbClr val="561C5B"/>
                </a:solidFill>
                <a:latin typeface="Open Sauce"/>
                <a:ea typeface="Open Sauce"/>
                <a:cs typeface="Open Sauce"/>
                <a:sym typeface="Open Sauce"/>
              </a:rPr>
              <a:t>trenger</a:t>
            </a:r>
            <a:r>
              <a:rPr lang="en-US" sz="1883" dirty="0">
                <a:solidFill>
                  <a:srgbClr val="561C5B"/>
                </a:solidFill>
                <a:latin typeface="Open Sauce"/>
                <a:ea typeface="Open Sauce"/>
                <a:cs typeface="Open Sauce"/>
                <a:sym typeface="Open Sauce"/>
              </a:rPr>
              <a:t> det </a:t>
            </a:r>
            <a:r>
              <a:rPr lang="en-US" sz="1883" dirty="0" err="1">
                <a:solidFill>
                  <a:srgbClr val="561C5B"/>
                </a:solidFill>
                <a:latin typeface="Open Sauce"/>
                <a:ea typeface="Open Sauce"/>
                <a:cs typeface="Open Sauce"/>
                <a:sym typeface="Open Sauce"/>
              </a:rPr>
              <a:t>mest</a:t>
            </a:r>
            <a:r>
              <a:rPr lang="en-US" sz="1883" dirty="0">
                <a:solidFill>
                  <a:srgbClr val="561C5B"/>
                </a:solidFill>
                <a:latin typeface="Open Sauce"/>
                <a:ea typeface="Open Sauce"/>
                <a:cs typeface="Open Sauce"/>
                <a:sym typeface="Open Sauce"/>
              </a:rPr>
              <a:t>.</a:t>
            </a:r>
          </a:p>
          <a:p>
            <a:pPr algn="l">
              <a:lnSpc>
                <a:spcPts val="2165"/>
              </a:lnSpc>
            </a:pPr>
            <a:endParaRPr lang="en-US" sz="1883" dirty="0">
              <a:solidFill>
                <a:srgbClr val="561C5B"/>
              </a:solidFill>
              <a:latin typeface="Open Sauce"/>
              <a:ea typeface="Open Sauce"/>
              <a:cs typeface="Open Sauce"/>
              <a:sym typeface="Open Sauce"/>
            </a:endParaRPr>
          </a:p>
        </p:txBody>
      </p:sp>
      <p:sp>
        <p:nvSpPr>
          <p:cNvPr id="6" name="Freeform 6"/>
          <p:cNvSpPr/>
          <p:nvPr/>
        </p:nvSpPr>
        <p:spPr>
          <a:xfrm>
            <a:off x="16064001" y="234175"/>
            <a:ext cx="2021891" cy="386992"/>
          </a:xfrm>
          <a:custGeom>
            <a:avLst/>
            <a:gdLst/>
            <a:ahLst/>
            <a:cxnLst/>
            <a:rect l="l" t="t" r="r" b="b"/>
            <a:pathLst>
              <a:path w="2021891" h="386992">
                <a:moveTo>
                  <a:pt x="0" y="0"/>
                </a:moveTo>
                <a:lnTo>
                  <a:pt x="2021890" y="0"/>
                </a:lnTo>
                <a:lnTo>
                  <a:pt x="2021890" y="386991"/>
                </a:lnTo>
                <a:lnTo>
                  <a:pt x="0" y="386991"/>
                </a:lnTo>
                <a:lnTo>
                  <a:pt x="0" y="0"/>
                </a:lnTo>
                <a:close/>
              </a:path>
            </a:pathLst>
          </a:custGeom>
          <a:blipFill>
            <a:blip r:embed="rId4"/>
            <a:stretch>
              <a:fillRect/>
            </a:stretch>
          </a:blipFill>
        </p:spPr>
        <p:txBody>
          <a:bodyPr/>
          <a:lstStyle/>
          <a:p>
            <a:endParaRPr lang="nb-NO"/>
          </a:p>
        </p:txBody>
      </p:sp>
      <p:sp>
        <p:nvSpPr>
          <p:cNvPr id="7" name="TekstSylinder 6">
            <a:extLst>
              <a:ext uri="{FF2B5EF4-FFF2-40B4-BE49-F238E27FC236}">
                <a16:creationId xmlns:a16="http://schemas.microsoft.com/office/drawing/2014/main" id="{3473BCFD-4D54-0715-0FFB-5FE2790B7D92}"/>
              </a:ext>
            </a:extLst>
          </p:cNvPr>
          <p:cNvSpPr txBox="1"/>
          <p:nvPr/>
        </p:nvSpPr>
        <p:spPr>
          <a:xfrm>
            <a:off x="12192000" y="9741410"/>
            <a:ext cx="2971800" cy="276999"/>
          </a:xfrm>
          <a:prstGeom prst="rect">
            <a:avLst/>
          </a:prstGeom>
          <a:noFill/>
        </p:spPr>
        <p:txBody>
          <a:bodyPr wrap="square" rtlCol="0">
            <a:spAutoFit/>
          </a:bodyPr>
          <a:lstStyle/>
          <a:p>
            <a:r>
              <a:rPr lang="nb-NO" sz="1200" dirty="0">
                <a:solidFill>
                  <a:schemeClr val="tx1">
                    <a:lumMod val="65000"/>
                    <a:lumOff val="35000"/>
                  </a:schemeClr>
                </a:solidFill>
              </a:rPr>
              <a:t>Foto: Caritas Jerusalem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F7F1"/>
        </a:solidFill>
        <a:effectLst/>
      </p:bgPr>
    </p:bg>
    <p:spTree>
      <p:nvGrpSpPr>
        <p:cNvPr id="1" name=""/>
        <p:cNvGrpSpPr/>
        <p:nvPr/>
      </p:nvGrpSpPr>
      <p:grpSpPr>
        <a:xfrm>
          <a:off x="0" y="0"/>
          <a:ext cx="0" cy="0"/>
          <a:chOff x="0" y="0"/>
          <a:chExt cx="0" cy="0"/>
        </a:xfrm>
      </p:grpSpPr>
      <p:sp>
        <p:nvSpPr>
          <p:cNvPr id="2" name="TextBox 2"/>
          <p:cNvSpPr txBox="1"/>
          <p:nvPr/>
        </p:nvSpPr>
        <p:spPr>
          <a:xfrm>
            <a:off x="3558860" y="3205011"/>
            <a:ext cx="10675206" cy="3548475"/>
          </a:xfrm>
          <a:prstGeom prst="rect">
            <a:avLst/>
          </a:prstGeom>
        </p:spPr>
        <p:txBody>
          <a:bodyPr lIns="0" tIns="0" rIns="0" bIns="0" rtlCol="0" anchor="t">
            <a:spAutoFit/>
          </a:bodyPr>
          <a:lstStyle/>
          <a:p>
            <a:pPr algn="ctr">
              <a:lnSpc>
                <a:spcPts val="13988"/>
              </a:lnSpc>
            </a:pPr>
            <a:r>
              <a:rPr lang="en-US" sz="12163" b="1" spc="-510">
                <a:solidFill>
                  <a:srgbClr val="561C5B"/>
                </a:solidFill>
                <a:latin typeface="Open Sauce Bold"/>
                <a:ea typeface="Open Sauce Bold"/>
                <a:cs typeface="Open Sauce Bold"/>
                <a:sym typeface="Open Sauce Bold"/>
              </a:rPr>
              <a:t>Fasteaksjonen 2026</a:t>
            </a:r>
          </a:p>
        </p:txBody>
      </p:sp>
      <p:sp>
        <p:nvSpPr>
          <p:cNvPr id="3" name="Freeform 3"/>
          <p:cNvSpPr/>
          <p:nvPr/>
        </p:nvSpPr>
        <p:spPr>
          <a:xfrm>
            <a:off x="16064001" y="234175"/>
            <a:ext cx="2021891" cy="386992"/>
          </a:xfrm>
          <a:custGeom>
            <a:avLst/>
            <a:gdLst/>
            <a:ahLst/>
            <a:cxnLst/>
            <a:rect l="l" t="t" r="r" b="b"/>
            <a:pathLst>
              <a:path w="2021891" h="386992">
                <a:moveTo>
                  <a:pt x="0" y="0"/>
                </a:moveTo>
                <a:lnTo>
                  <a:pt x="2021890" y="0"/>
                </a:lnTo>
                <a:lnTo>
                  <a:pt x="2021890" y="386991"/>
                </a:lnTo>
                <a:lnTo>
                  <a:pt x="0" y="386991"/>
                </a:lnTo>
                <a:lnTo>
                  <a:pt x="0" y="0"/>
                </a:lnTo>
                <a:close/>
              </a:path>
            </a:pathLst>
          </a:custGeom>
          <a:blipFill>
            <a:blip r:embed="rId3"/>
            <a:stretch>
              <a:fillRect/>
            </a:stretch>
          </a:blipFill>
        </p:spPr>
        <p:txBody>
          <a:bodyPr/>
          <a:lstStyle/>
          <a:p>
            <a:endParaRPr lang="nb-NO"/>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F7F1"/>
        </a:solidFill>
        <a:effectLst/>
      </p:bgPr>
    </p:bg>
    <p:spTree>
      <p:nvGrpSpPr>
        <p:cNvPr id="1" name=""/>
        <p:cNvGrpSpPr/>
        <p:nvPr/>
      </p:nvGrpSpPr>
      <p:grpSpPr>
        <a:xfrm>
          <a:off x="0" y="0"/>
          <a:ext cx="0" cy="0"/>
          <a:chOff x="0" y="0"/>
          <a:chExt cx="0" cy="0"/>
        </a:xfrm>
      </p:grpSpPr>
      <p:sp>
        <p:nvSpPr>
          <p:cNvPr id="2" name="TextBox 2"/>
          <p:cNvSpPr txBox="1"/>
          <p:nvPr/>
        </p:nvSpPr>
        <p:spPr>
          <a:xfrm>
            <a:off x="1028700" y="2143575"/>
            <a:ext cx="8115300" cy="2570480"/>
          </a:xfrm>
          <a:prstGeom prst="rect">
            <a:avLst/>
          </a:prstGeom>
        </p:spPr>
        <p:txBody>
          <a:bodyPr lIns="0" tIns="0" rIns="0" bIns="0" rtlCol="0" anchor="t">
            <a:spAutoFit/>
          </a:bodyPr>
          <a:lstStyle/>
          <a:p>
            <a:pPr algn="l">
              <a:lnSpc>
                <a:spcPts val="10120"/>
              </a:lnSpc>
            </a:pPr>
            <a:r>
              <a:rPr lang="en-US" sz="8800" b="1" spc="-369">
                <a:solidFill>
                  <a:srgbClr val="561C5B"/>
                </a:solidFill>
                <a:latin typeface="Open Sauce Bold"/>
                <a:ea typeface="Open Sauce Bold"/>
                <a:cs typeface="Open Sauce Bold"/>
                <a:sym typeface="Open Sauce Bold"/>
              </a:rPr>
              <a:t>Håp som forandrer liv ​</a:t>
            </a:r>
          </a:p>
        </p:txBody>
      </p:sp>
      <p:sp>
        <p:nvSpPr>
          <p:cNvPr id="3" name="TextBox 3"/>
          <p:cNvSpPr txBox="1"/>
          <p:nvPr/>
        </p:nvSpPr>
        <p:spPr>
          <a:xfrm>
            <a:off x="1028700" y="5269454"/>
            <a:ext cx="10777878" cy="3425938"/>
          </a:xfrm>
          <a:prstGeom prst="rect">
            <a:avLst/>
          </a:prstGeom>
        </p:spPr>
        <p:txBody>
          <a:bodyPr lIns="0" tIns="0" rIns="0" bIns="0" rtlCol="0" anchor="t">
            <a:spAutoFit/>
          </a:bodyPr>
          <a:lstStyle/>
          <a:p>
            <a:pPr algn="l">
              <a:lnSpc>
                <a:spcPts val="3035"/>
              </a:lnSpc>
            </a:pPr>
            <a:r>
              <a:rPr lang="en-US" sz="2023" dirty="0">
                <a:solidFill>
                  <a:srgbClr val="561C5B"/>
                </a:solidFill>
                <a:latin typeface="Open Sauce"/>
                <a:ea typeface="Open Sauce"/>
                <a:cs typeface="Open Sauce"/>
                <a:sym typeface="Open Sauce"/>
              </a:rPr>
              <a:t>Vi lever </a:t>
            </a:r>
            <a:r>
              <a:rPr lang="en-US" sz="2023" dirty="0" err="1">
                <a:solidFill>
                  <a:srgbClr val="561C5B"/>
                </a:solidFill>
                <a:latin typeface="Open Sauce"/>
                <a:ea typeface="Open Sauce"/>
                <a:cs typeface="Open Sauce"/>
                <a:sym typeface="Open Sauce"/>
              </a:rPr>
              <a:t>i</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usikre</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tider</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Rundt</a:t>
            </a:r>
            <a:r>
              <a:rPr lang="en-US" sz="2023" dirty="0">
                <a:solidFill>
                  <a:srgbClr val="561C5B"/>
                </a:solidFill>
                <a:latin typeface="Open Sauce"/>
                <a:ea typeface="Open Sauce"/>
                <a:cs typeface="Open Sauce"/>
                <a:sym typeface="Open Sauce"/>
              </a:rPr>
              <a:t> 700 </a:t>
            </a:r>
            <a:r>
              <a:rPr lang="en-US" sz="2023" dirty="0" err="1">
                <a:solidFill>
                  <a:srgbClr val="561C5B"/>
                </a:solidFill>
                <a:latin typeface="Open Sauce"/>
                <a:ea typeface="Open Sauce"/>
                <a:cs typeface="Open Sauce"/>
                <a:sym typeface="Open Sauce"/>
              </a:rPr>
              <a:t>millioner</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mennesker</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sulter</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i</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verden</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Krigene</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i</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Ukraina</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og</a:t>
            </a:r>
            <a:r>
              <a:rPr lang="en-US" sz="2023" dirty="0">
                <a:solidFill>
                  <a:srgbClr val="561C5B"/>
                </a:solidFill>
                <a:latin typeface="Open Sauce"/>
                <a:ea typeface="Open Sauce"/>
                <a:cs typeface="Open Sauce"/>
                <a:sym typeface="Open Sauce"/>
              </a:rPr>
              <a:t> Gaza </a:t>
            </a:r>
            <a:r>
              <a:rPr lang="en-US" sz="2023" dirty="0" err="1">
                <a:solidFill>
                  <a:srgbClr val="561C5B"/>
                </a:solidFill>
                <a:latin typeface="Open Sauce"/>
                <a:ea typeface="Open Sauce"/>
                <a:cs typeface="Open Sauce"/>
                <a:sym typeface="Open Sauce"/>
              </a:rPr>
              <a:t>preger</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nyhetsbildet</a:t>
            </a:r>
            <a:r>
              <a:rPr lang="en-US" sz="2023" dirty="0">
                <a:solidFill>
                  <a:srgbClr val="561C5B"/>
                </a:solidFill>
                <a:latin typeface="Open Sauce"/>
                <a:ea typeface="Open Sauce"/>
                <a:cs typeface="Open Sauce"/>
                <a:sym typeface="Open Sauce"/>
              </a:rPr>
              <a:t>. Andre </a:t>
            </a:r>
            <a:r>
              <a:rPr lang="en-US" sz="2023" dirty="0" err="1">
                <a:solidFill>
                  <a:srgbClr val="561C5B"/>
                </a:solidFill>
                <a:latin typeface="Open Sauce"/>
                <a:ea typeface="Open Sauce"/>
                <a:cs typeface="Open Sauce"/>
                <a:sym typeface="Open Sauce"/>
              </a:rPr>
              <a:t>humanitære</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kriser</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som</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i</a:t>
            </a:r>
            <a:r>
              <a:rPr lang="en-US" sz="2023" dirty="0">
                <a:solidFill>
                  <a:srgbClr val="561C5B"/>
                </a:solidFill>
                <a:latin typeface="Open Sauce"/>
                <a:ea typeface="Open Sauce"/>
                <a:cs typeface="Open Sauce"/>
                <a:sym typeface="Open Sauce"/>
              </a:rPr>
              <a:t> Sudan </a:t>
            </a:r>
            <a:r>
              <a:rPr lang="en-US" sz="2023" dirty="0" err="1">
                <a:solidFill>
                  <a:srgbClr val="561C5B"/>
                </a:solidFill>
                <a:latin typeface="Open Sauce"/>
                <a:ea typeface="Open Sauce"/>
                <a:cs typeface="Open Sauce"/>
                <a:sym typeface="Open Sauce"/>
              </a:rPr>
              <a:t>og</a:t>
            </a:r>
            <a:r>
              <a:rPr lang="en-US" sz="2023" dirty="0">
                <a:solidFill>
                  <a:srgbClr val="561C5B"/>
                </a:solidFill>
                <a:latin typeface="Open Sauce"/>
                <a:ea typeface="Open Sauce"/>
                <a:cs typeface="Open Sauce"/>
                <a:sym typeface="Open Sauce"/>
              </a:rPr>
              <a:t> DR Kongo </a:t>
            </a:r>
            <a:r>
              <a:rPr lang="en-US" sz="2023" dirty="0" err="1">
                <a:solidFill>
                  <a:srgbClr val="561C5B"/>
                </a:solidFill>
                <a:latin typeface="Open Sauce"/>
                <a:ea typeface="Open Sauce"/>
                <a:cs typeface="Open Sauce"/>
                <a:sym typeface="Open Sauce"/>
              </a:rPr>
              <a:t>får</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knapt</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oppmerksomhet</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Flere</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rike</a:t>
            </a:r>
            <a:r>
              <a:rPr lang="en-US" sz="2023" dirty="0">
                <a:solidFill>
                  <a:srgbClr val="561C5B"/>
                </a:solidFill>
                <a:latin typeface="Open Sauce"/>
                <a:ea typeface="Open Sauce"/>
                <a:cs typeface="Open Sauce"/>
                <a:sym typeface="Open Sauce"/>
              </a:rPr>
              <a:t> land </a:t>
            </a:r>
            <a:r>
              <a:rPr lang="en-US" sz="2023" dirty="0" err="1">
                <a:solidFill>
                  <a:srgbClr val="561C5B"/>
                </a:solidFill>
                <a:latin typeface="Open Sauce"/>
                <a:ea typeface="Open Sauce"/>
                <a:cs typeface="Open Sauce"/>
                <a:sym typeface="Open Sauce"/>
              </a:rPr>
              <a:t>kutter</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i</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sitt</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hjelpebudsjett</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og</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innvandringsdebatten</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hardner</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til</a:t>
            </a:r>
            <a:r>
              <a:rPr lang="en-US" sz="2023" dirty="0">
                <a:solidFill>
                  <a:srgbClr val="561C5B"/>
                </a:solidFill>
                <a:latin typeface="Open Sauce"/>
                <a:ea typeface="Open Sauce"/>
                <a:cs typeface="Open Sauce"/>
                <a:sym typeface="Open Sauce"/>
              </a:rPr>
              <a:t>. ​</a:t>
            </a:r>
          </a:p>
          <a:p>
            <a:pPr algn="l">
              <a:lnSpc>
                <a:spcPts val="3035"/>
              </a:lnSpc>
            </a:pPr>
            <a:endParaRPr lang="en-US" sz="2023" dirty="0">
              <a:solidFill>
                <a:srgbClr val="561C5B"/>
              </a:solidFill>
              <a:latin typeface="Open Sauce"/>
              <a:ea typeface="Open Sauce"/>
              <a:cs typeface="Open Sauce"/>
              <a:sym typeface="Open Sauce"/>
            </a:endParaRPr>
          </a:p>
          <a:p>
            <a:pPr algn="l">
              <a:lnSpc>
                <a:spcPts val="3035"/>
              </a:lnSpc>
            </a:pPr>
            <a:r>
              <a:rPr lang="en-US" sz="2023" dirty="0">
                <a:solidFill>
                  <a:srgbClr val="561C5B"/>
                </a:solidFill>
                <a:latin typeface="Open Sauce"/>
                <a:ea typeface="Open Sauce"/>
                <a:cs typeface="Open Sauce"/>
                <a:sym typeface="Open Sauce"/>
              </a:rPr>
              <a:t>Det </a:t>
            </a:r>
            <a:r>
              <a:rPr lang="en-US" sz="2023" dirty="0" err="1">
                <a:solidFill>
                  <a:srgbClr val="561C5B"/>
                </a:solidFill>
                <a:latin typeface="Open Sauce"/>
                <a:ea typeface="Open Sauce"/>
                <a:cs typeface="Open Sauce"/>
                <a:sym typeface="Open Sauce"/>
              </a:rPr>
              <a:t>virker</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som</a:t>
            </a:r>
            <a:r>
              <a:rPr lang="en-US" sz="2023" dirty="0">
                <a:solidFill>
                  <a:srgbClr val="561C5B"/>
                </a:solidFill>
                <a:latin typeface="Open Sauce"/>
                <a:ea typeface="Open Sauce"/>
                <a:cs typeface="Open Sauce"/>
                <a:sym typeface="Open Sauce"/>
              </a:rPr>
              <a:t> hat </a:t>
            </a:r>
            <a:r>
              <a:rPr lang="en-US" sz="2023" dirty="0" err="1">
                <a:solidFill>
                  <a:srgbClr val="561C5B"/>
                </a:solidFill>
                <a:latin typeface="Open Sauce"/>
                <a:ea typeface="Open Sauce"/>
                <a:cs typeface="Open Sauce"/>
                <a:sym typeface="Open Sauce"/>
              </a:rPr>
              <a:t>og</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motløshet</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smitter</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raskt</a:t>
            </a:r>
            <a:r>
              <a:rPr lang="en-US" sz="2023" dirty="0">
                <a:solidFill>
                  <a:srgbClr val="561C5B"/>
                </a:solidFill>
                <a:latin typeface="Open Sauce"/>
                <a:ea typeface="Open Sauce"/>
                <a:cs typeface="Open Sauce"/>
                <a:sym typeface="Open Sauce"/>
              </a:rPr>
              <a:t>, men det </a:t>
            </a:r>
            <a:r>
              <a:rPr lang="en-US" sz="2023" dirty="0" err="1">
                <a:solidFill>
                  <a:srgbClr val="561C5B"/>
                </a:solidFill>
                <a:latin typeface="Open Sauce"/>
                <a:ea typeface="Open Sauce"/>
                <a:cs typeface="Open Sauce"/>
                <a:sym typeface="Open Sauce"/>
              </a:rPr>
              <a:t>gjør</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heldigvis</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håp</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og</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nestekjærlighet</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også</a:t>
            </a:r>
            <a:r>
              <a:rPr lang="en-US" sz="2023" dirty="0">
                <a:solidFill>
                  <a:srgbClr val="561C5B"/>
                </a:solidFill>
                <a:latin typeface="Open Sauce"/>
                <a:ea typeface="Open Sauce"/>
                <a:cs typeface="Open Sauce"/>
                <a:sym typeface="Open Sauce"/>
              </a:rPr>
              <a:t>. Det er </a:t>
            </a:r>
            <a:r>
              <a:rPr lang="en-US" sz="2023" dirty="0" err="1">
                <a:solidFill>
                  <a:srgbClr val="561C5B"/>
                </a:solidFill>
                <a:latin typeface="Open Sauce"/>
                <a:ea typeface="Open Sauce"/>
                <a:cs typeface="Open Sauce"/>
                <a:sym typeface="Open Sauce"/>
              </a:rPr>
              <a:t>viktigere</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enn</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noen</a:t>
            </a:r>
            <a:r>
              <a:rPr lang="en-US" sz="2023" dirty="0">
                <a:solidFill>
                  <a:srgbClr val="561C5B"/>
                </a:solidFill>
                <a:latin typeface="Open Sauce"/>
                <a:ea typeface="Open Sauce"/>
                <a:cs typeface="Open Sauce"/>
                <a:sym typeface="Open Sauce"/>
              </a:rPr>
              <a:t> gang </a:t>
            </a:r>
            <a:r>
              <a:rPr lang="en-US" sz="2023" dirty="0" err="1">
                <a:solidFill>
                  <a:srgbClr val="561C5B"/>
                </a:solidFill>
                <a:latin typeface="Open Sauce"/>
                <a:ea typeface="Open Sauce"/>
                <a:cs typeface="Open Sauce"/>
                <a:sym typeface="Open Sauce"/>
              </a:rPr>
              <a:t>å</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samle</a:t>
            </a:r>
            <a:r>
              <a:rPr lang="en-US" sz="2023" dirty="0">
                <a:solidFill>
                  <a:srgbClr val="561C5B"/>
                </a:solidFill>
                <a:latin typeface="Open Sauce"/>
                <a:ea typeface="Open Sauce"/>
                <a:cs typeface="Open Sauce"/>
                <a:sym typeface="Open Sauce"/>
              </a:rPr>
              <a:t> alle </a:t>
            </a:r>
            <a:r>
              <a:rPr lang="en-US" sz="2023" dirty="0" err="1">
                <a:solidFill>
                  <a:srgbClr val="561C5B"/>
                </a:solidFill>
                <a:latin typeface="Open Sauce"/>
                <a:ea typeface="Open Sauce"/>
                <a:cs typeface="Open Sauce"/>
                <a:sym typeface="Open Sauce"/>
              </a:rPr>
              <a:t>gode</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krefter</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Derfor</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oppfordrer</a:t>
            </a:r>
            <a:r>
              <a:rPr lang="en-US" sz="2023" dirty="0">
                <a:solidFill>
                  <a:srgbClr val="561C5B"/>
                </a:solidFill>
                <a:latin typeface="Open Sauce"/>
                <a:ea typeface="Open Sauce"/>
                <a:cs typeface="Open Sauce"/>
                <a:sym typeface="Open Sauce"/>
              </a:rPr>
              <a:t> vi deg </a:t>
            </a:r>
            <a:r>
              <a:rPr lang="en-US" sz="2023" dirty="0" err="1">
                <a:solidFill>
                  <a:srgbClr val="561C5B"/>
                </a:solidFill>
                <a:latin typeface="Open Sauce"/>
                <a:ea typeface="Open Sauce"/>
                <a:cs typeface="Open Sauce"/>
                <a:sym typeface="Open Sauce"/>
              </a:rPr>
              <a:t>til</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å</a:t>
            </a:r>
            <a:r>
              <a:rPr lang="en-US" sz="2023" dirty="0">
                <a:solidFill>
                  <a:srgbClr val="561C5B"/>
                </a:solidFill>
                <a:latin typeface="Open Sauce"/>
                <a:ea typeface="Open Sauce"/>
                <a:cs typeface="Open Sauce"/>
                <a:sym typeface="Open Sauce"/>
              </a:rPr>
              <a:t> delta </a:t>
            </a:r>
            <a:r>
              <a:rPr lang="en-US" sz="2023" dirty="0" err="1">
                <a:solidFill>
                  <a:srgbClr val="561C5B"/>
                </a:solidFill>
                <a:latin typeface="Open Sauce"/>
                <a:ea typeface="Open Sauce"/>
                <a:cs typeface="Open Sauce"/>
                <a:sym typeface="Open Sauce"/>
              </a:rPr>
              <a:t>i</a:t>
            </a:r>
            <a:r>
              <a:rPr lang="en-US" sz="2023" dirty="0">
                <a:solidFill>
                  <a:srgbClr val="561C5B"/>
                </a:solidFill>
                <a:latin typeface="Open Sauce"/>
                <a:ea typeface="Open Sauce"/>
                <a:cs typeface="Open Sauce"/>
                <a:sym typeface="Open Sauce"/>
              </a:rPr>
              <a:t> Caritas sin </a:t>
            </a:r>
            <a:r>
              <a:rPr lang="en-US" sz="2023" dirty="0" err="1">
                <a:solidFill>
                  <a:srgbClr val="561C5B"/>
                </a:solidFill>
                <a:latin typeface="Open Sauce"/>
                <a:ea typeface="Open Sauce"/>
                <a:cs typeface="Open Sauce"/>
                <a:sym typeface="Open Sauce"/>
              </a:rPr>
              <a:t>fasteaksjon</a:t>
            </a:r>
            <a:r>
              <a:rPr lang="en-US" sz="2023" dirty="0">
                <a:solidFill>
                  <a:srgbClr val="561C5B"/>
                </a:solidFill>
                <a:latin typeface="Open Sauce"/>
                <a:ea typeface="Open Sauce"/>
                <a:cs typeface="Open Sauce"/>
                <a:sym typeface="Open Sauce"/>
              </a:rPr>
              <a:t>. Din </a:t>
            </a:r>
            <a:r>
              <a:rPr lang="en-US" sz="2023" dirty="0" err="1">
                <a:solidFill>
                  <a:srgbClr val="561C5B"/>
                </a:solidFill>
                <a:latin typeface="Open Sauce"/>
                <a:ea typeface="Open Sauce"/>
                <a:cs typeface="Open Sauce"/>
                <a:sym typeface="Open Sauce"/>
              </a:rPr>
              <a:t>innsats</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vil</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gjøre</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stor</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forskjell</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Bistand</a:t>
            </a:r>
            <a:r>
              <a:rPr lang="en-US" sz="2023" dirty="0">
                <a:solidFill>
                  <a:srgbClr val="561C5B"/>
                </a:solidFill>
                <a:latin typeface="Open Sauce"/>
                <a:ea typeface="Open Sauce"/>
                <a:cs typeface="Open Sauce"/>
                <a:sym typeface="Open Sauce"/>
              </a:rPr>
              <a:t> </a:t>
            </a:r>
            <a:r>
              <a:rPr lang="en-US" sz="2023" dirty="0" err="1">
                <a:solidFill>
                  <a:srgbClr val="561C5B"/>
                </a:solidFill>
                <a:latin typeface="Open Sauce"/>
                <a:ea typeface="Open Sauce"/>
                <a:cs typeface="Open Sauce"/>
                <a:sym typeface="Open Sauce"/>
              </a:rPr>
              <a:t>virker</a:t>
            </a:r>
            <a:r>
              <a:rPr lang="en-US" sz="2023" dirty="0">
                <a:solidFill>
                  <a:srgbClr val="561C5B"/>
                </a:solidFill>
                <a:latin typeface="Open Sauce"/>
                <a:ea typeface="Open Sauce"/>
                <a:cs typeface="Open Sauce"/>
                <a:sym typeface="Open Sauce"/>
              </a:rPr>
              <a:t>!</a:t>
            </a:r>
          </a:p>
        </p:txBody>
      </p:sp>
      <p:grpSp>
        <p:nvGrpSpPr>
          <p:cNvPr id="4" name="Group 4"/>
          <p:cNvGrpSpPr/>
          <p:nvPr/>
        </p:nvGrpSpPr>
        <p:grpSpPr>
          <a:xfrm>
            <a:off x="13058453" y="811175"/>
            <a:ext cx="4848782" cy="8030980"/>
            <a:chOff x="0" y="0"/>
            <a:chExt cx="1070351" cy="1772809"/>
          </a:xfrm>
        </p:grpSpPr>
        <p:sp>
          <p:nvSpPr>
            <p:cNvPr id="5" name="Freeform 5"/>
            <p:cNvSpPr/>
            <p:nvPr/>
          </p:nvSpPr>
          <p:spPr>
            <a:xfrm>
              <a:off x="0" y="0"/>
              <a:ext cx="1070351" cy="1772809"/>
            </a:xfrm>
            <a:custGeom>
              <a:avLst/>
              <a:gdLst/>
              <a:ahLst/>
              <a:cxnLst/>
              <a:rect l="l" t="t" r="r" b="b"/>
              <a:pathLst>
                <a:path w="1070351" h="1772809">
                  <a:moveTo>
                    <a:pt x="159667" y="0"/>
                  </a:moveTo>
                  <a:lnTo>
                    <a:pt x="910683" y="0"/>
                  </a:lnTo>
                  <a:cubicBezTo>
                    <a:pt x="998865" y="0"/>
                    <a:pt x="1070351" y="71485"/>
                    <a:pt x="1070351" y="159667"/>
                  </a:cubicBezTo>
                  <a:lnTo>
                    <a:pt x="1070351" y="1613142"/>
                  </a:lnTo>
                  <a:cubicBezTo>
                    <a:pt x="1070351" y="1655488"/>
                    <a:pt x="1053529" y="1696100"/>
                    <a:pt x="1023585" y="1726044"/>
                  </a:cubicBezTo>
                  <a:cubicBezTo>
                    <a:pt x="993642" y="1755987"/>
                    <a:pt x="953030" y="1772809"/>
                    <a:pt x="910683" y="1772809"/>
                  </a:cubicBezTo>
                  <a:lnTo>
                    <a:pt x="159667" y="1772809"/>
                  </a:lnTo>
                  <a:cubicBezTo>
                    <a:pt x="117321" y="1772809"/>
                    <a:pt x="76709" y="1755987"/>
                    <a:pt x="46765" y="1726044"/>
                  </a:cubicBezTo>
                  <a:cubicBezTo>
                    <a:pt x="16822" y="1696100"/>
                    <a:pt x="0" y="1655488"/>
                    <a:pt x="0" y="1613142"/>
                  </a:cubicBezTo>
                  <a:lnTo>
                    <a:pt x="0" y="159667"/>
                  </a:lnTo>
                  <a:cubicBezTo>
                    <a:pt x="0" y="117321"/>
                    <a:pt x="16822" y="76709"/>
                    <a:pt x="46765" y="46765"/>
                  </a:cubicBezTo>
                  <a:cubicBezTo>
                    <a:pt x="76709" y="16822"/>
                    <a:pt x="117321" y="0"/>
                    <a:pt x="159667" y="0"/>
                  </a:cubicBezTo>
                  <a:close/>
                </a:path>
              </a:pathLst>
            </a:custGeom>
            <a:solidFill>
              <a:srgbClr val="FFF3B9"/>
            </a:solidFill>
          </p:spPr>
          <p:txBody>
            <a:bodyPr/>
            <a:lstStyle/>
            <a:p>
              <a:endParaRPr lang="nb-NO"/>
            </a:p>
          </p:txBody>
        </p:sp>
        <p:sp>
          <p:nvSpPr>
            <p:cNvPr id="6" name="TextBox 6"/>
            <p:cNvSpPr txBox="1"/>
            <p:nvPr/>
          </p:nvSpPr>
          <p:spPr>
            <a:xfrm>
              <a:off x="0" y="0"/>
              <a:ext cx="1070351" cy="1772809"/>
            </a:xfrm>
            <a:prstGeom prst="rect">
              <a:avLst/>
            </a:prstGeom>
          </p:spPr>
          <p:txBody>
            <a:bodyPr lIns="50800" tIns="50800" rIns="50800" bIns="50800" rtlCol="0" anchor="ctr"/>
            <a:lstStyle/>
            <a:p>
              <a:pPr algn="ctr">
                <a:lnSpc>
                  <a:spcPts val="1610"/>
                </a:lnSpc>
              </a:pPr>
              <a:endParaRPr/>
            </a:p>
          </p:txBody>
        </p:sp>
      </p:grpSp>
      <p:sp>
        <p:nvSpPr>
          <p:cNvPr id="7" name="TextBox 7"/>
          <p:cNvSpPr txBox="1"/>
          <p:nvPr/>
        </p:nvSpPr>
        <p:spPr>
          <a:xfrm>
            <a:off x="13581254" y="1556179"/>
            <a:ext cx="3803180" cy="6502873"/>
          </a:xfrm>
          <a:prstGeom prst="rect">
            <a:avLst/>
          </a:prstGeom>
        </p:spPr>
        <p:txBody>
          <a:bodyPr lIns="0" tIns="0" rIns="0" bIns="0" rtlCol="0" anchor="t">
            <a:spAutoFit/>
          </a:bodyPr>
          <a:lstStyle/>
          <a:p>
            <a:pPr algn="l">
              <a:lnSpc>
                <a:spcPts val="2583"/>
              </a:lnSpc>
            </a:pPr>
            <a:r>
              <a:rPr lang="en-US" sz="1722" b="1">
                <a:solidFill>
                  <a:srgbClr val="561C5B"/>
                </a:solidFill>
                <a:latin typeface="Open Sauce Bold"/>
                <a:ea typeface="Open Sauce Bold"/>
                <a:cs typeface="Open Sauce Bold"/>
                <a:sym typeface="Open Sauce Bold"/>
              </a:rPr>
              <a:t>Bistand</a:t>
            </a:r>
            <a:r>
              <a:rPr lang="en-US" sz="1722">
                <a:solidFill>
                  <a:srgbClr val="561C5B"/>
                </a:solidFill>
                <a:latin typeface="Open Sauce"/>
                <a:ea typeface="Open Sauce"/>
                <a:cs typeface="Open Sauce"/>
                <a:sym typeface="Open Sauce"/>
              </a:rPr>
              <a:t> redder ikke bare liv, men gjør også verden tryggere. Bistand forebygger konflikter og fremmer fred og forhindrer at folk må legge ut på flukt. </a:t>
            </a:r>
          </a:p>
          <a:p>
            <a:pPr algn="l">
              <a:lnSpc>
                <a:spcPts val="2583"/>
              </a:lnSpc>
            </a:pPr>
            <a:endParaRPr lang="en-US" sz="1722">
              <a:solidFill>
                <a:srgbClr val="561C5B"/>
              </a:solidFill>
              <a:latin typeface="Open Sauce"/>
              <a:ea typeface="Open Sauce"/>
              <a:cs typeface="Open Sauce"/>
              <a:sym typeface="Open Sauce"/>
            </a:endParaRPr>
          </a:p>
          <a:p>
            <a:pPr algn="l">
              <a:lnSpc>
                <a:spcPts val="2583"/>
              </a:lnSpc>
            </a:pPr>
            <a:r>
              <a:rPr lang="en-US" sz="1722">
                <a:solidFill>
                  <a:srgbClr val="561C5B"/>
                </a:solidFill>
                <a:latin typeface="Open Sauce"/>
                <a:ea typeface="Open Sauce"/>
                <a:cs typeface="Open Sauce"/>
                <a:sym typeface="Open Sauce"/>
              </a:rPr>
              <a:t>Når bønder kan skaffe seg mat og inntekter fra jorda der de bor, er det mindre sjanse for at de migrerer. Og når unge føler seg inkludert og ser muligheter, er det mindre sjanse for at de faller utenfor og i verste fall tyr til ekstremisme eller kriminalitet.​</a:t>
            </a:r>
          </a:p>
          <a:p>
            <a:pPr algn="l">
              <a:lnSpc>
                <a:spcPts val="2583"/>
              </a:lnSpc>
            </a:pPr>
            <a:endParaRPr lang="en-US" sz="1722">
              <a:solidFill>
                <a:srgbClr val="561C5B"/>
              </a:solidFill>
              <a:latin typeface="Open Sauce"/>
              <a:ea typeface="Open Sauce"/>
              <a:cs typeface="Open Sauce"/>
              <a:sym typeface="Open Sauce"/>
            </a:endParaRPr>
          </a:p>
          <a:p>
            <a:pPr algn="l">
              <a:lnSpc>
                <a:spcPts val="2583"/>
              </a:lnSpc>
            </a:pPr>
            <a:r>
              <a:rPr lang="en-US" sz="1722">
                <a:solidFill>
                  <a:srgbClr val="561C5B"/>
                </a:solidFill>
                <a:latin typeface="Open Sauce"/>
                <a:ea typeface="Open Sauce"/>
                <a:cs typeface="Open Sauce"/>
                <a:sym typeface="Open Sauce"/>
              </a:rPr>
              <a:t>Gjennom fasteaksjonen samler Caritas inn penger, slik at vi kan fortsette med å redde liv og å gjøre hverdagen bedre for mennesker i sårbare livssituasjoner i inn- og utland. ​</a:t>
            </a:r>
          </a:p>
        </p:txBody>
      </p:sp>
      <p:sp>
        <p:nvSpPr>
          <p:cNvPr id="8" name="Freeform 8"/>
          <p:cNvSpPr/>
          <p:nvPr/>
        </p:nvSpPr>
        <p:spPr>
          <a:xfrm>
            <a:off x="16064001" y="234175"/>
            <a:ext cx="2021891" cy="386992"/>
          </a:xfrm>
          <a:custGeom>
            <a:avLst/>
            <a:gdLst/>
            <a:ahLst/>
            <a:cxnLst/>
            <a:rect l="l" t="t" r="r" b="b"/>
            <a:pathLst>
              <a:path w="2021891" h="386992">
                <a:moveTo>
                  <a:pt x="0" y="0"/>
                </a:moveTo>
                <a:lnTo>
                  <a:pt x="2021890" y="0"/>
                </a:lnTo>
                <a:lnTo>
                  <a:pt x="2021890" y="386991"/>
                </a:lnTo>
                <a:lnTo>
                  <a:pt x="0" y="386991"/>
                </a:lnTo>
                <a:lnTo>
                  <a:pt x="0" y="0"/>
                </a:lnTo>
                <a:close/>
              </a:path>
            </a:pathLst>
          </a:custGeom>
          <a:blipFill>
            <a:blip r:embed="rId3"/>
            <a:stretch>
              <a:fillRect/>
            </a:stretch>
          </a:blipFill>
        </p:spPr>
        <p:txBody>
          <a:bodyPr/>
          <a:lstStyle/>
          <a:p>
            <a:endParaRPr lang="nb-NO"/>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CF7F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994648"/>
            <a:ext cx="9629613" cy="6263652"/>
            <a:chOff x="0" y="0"/>
            <a:chExt cx="1954916" cy="1271589"/>
          </a:xfrm>
        </p:grpSpPr>
        <p:sp>
          <p:nvSpPr>
            <p:cNvPr id="3" name="Freeform 3"/>
            <p:cNvSpPr/>
            <p:nvPr/>
          </p:nvSpPr>
          <p:spPr>
            <a:xfrm>
              <a:off x="0" y="0"/>
              <a:ext cx="1954916" cy="1271589"/>
            </a:xfrm>
            <a:custGeom>
              <a:avLst/>
              <a:gdLst/>
              <a:ahLst/>
              <a:cxnLst/>
              <a:rect l="l" t="t" r="r" b="b"/>
              <a:pathLst>
                <a:path w="1954916" h="1271589">
                  <a:moveTo>
                    <a:pt x="80397" y="0"/>
                  </a:moveTo>
                  <a:lnTo>
                    <a:pt x="1874519" y="0"/>
                  </a:lnTo>
                  <a:cubicBezTo>
                    <a:pt x="1895841" y="0"/>
                    <a:pt x="1916291" y="8470"/>
                    <a:pt x="1931368" y="23548"/>
                  </a:cubicBezTo>
                  <a:cubicBezTo>
                    <a:pt x="1946445" y="38625"/>
                    <a:pt x="1954916" y="59074"/>
                    <a:pt x="1954916" y="80397"/>
                  </a:cubicBezTo>
                  <a:lnTo>
                    <a:pt x="1954916" y="1191192"/>
                  </a:lnTo>
                  <a:cubicBezTo>
                    <a:pt x="1954916" y="1212515"/>
                    <a:pt x="1946445" y="1232964"/>
                    <a:pt x="1931368" y="1248041"/>
                  </a:cubicBezTo>
                  <a:cubicBezTo>
                    <a:pt x="1916291" y="1263119"/>
                    <a:pt x="1895841" y="1271589"/>
                    <a:pt x="1874519" y="1271589"/>
                  </a:cubicBezTo>
                  <a:lnTo>
                    <a:pt x="80397" y="1271589"/>
                  </a:lnTo>
                  <a:cubicBezTo>
                    <a:pt x="59074" y="1271589"/>
                    <a:pt x="38625" y="1263119"/>
                    <a:pt x="23548" y="1248041"/>
                  </a:cubicBezTo>
                  <a:cubicBezTo>
                    <a:pt x="8470" y="1232964"/>
                    <a:pt x="0" y="1212515"/>
                    <a:pt x="0" y="1191192"/>
                  </a:cubicBezTo>
                  <a:lnTo>
                    <a:pt x="0" y="80397"/>
                  </a:lnTo>
                  <a:cubicBezTo>
                    <a:pt x="0" y="59074"/>
                    <a:pt x="8470" y="38625"/>
                    <a:pt x="23548" y="23548"/>
                  </a:cubicBezTo>
                  <a:cubicBezTo>
                    <a:pt x="38625" y="8470"/>
                    <a:pt x="59074" y="0"/>
                    <a:pt x="80397" y="0"/>
                  </a:cubicBezTo>
                  <a:close/>
                </a:path>
              </a:pathLst>
            </a:custGeom>
            <a:solidFill>
              <a:srgbClr val="C5B9F3">
                <a:alpha val="54902"/>
              </a:srgbClr>
            </a:solidFill>
            <a:ln cap="rnd">
              <a:noFill/>
              <a:prstDash val="solid"/>
              <a:round/>
            </a:ln>
          </p:spPr>
          <p:txBody>
            <a:bodyPr/>
            <a:lstStyle/>
            <a:p>
              <a:endParaRPr lang="nb-NO"/>
            </a:p>
          </p:txBody>
        </p:sp>
        <p:sp>
          <p:nvSpPr>
            <p:cNvPr id="4" name="TextBox 4"/>
            <p:cNvSpPr txBox="1"/>
            <p:nvPr/>
          </p:nvSpPr>
          <p:spPr>
            <a:xfrm>
              <a:off x="0" y="0"/>
              <a:ext cx="1954916" cy="1271589"/>
            </a:xfrm>
            <a:prstGeom prst="rect">
              <a:avLst/>
            </a:prstGeom>
          </p:spPr>
          <p:txBody>
            <a:bodyPr lIns="50800" tIns="50800" rIns="50800" bIns="50800" rtlCol="0" anchor="ctr"/>
            <a:lstStyle/>
            <a:p>
              <a:pPr algn="ctr">
                <a:lnSpc>
                  <a:spcPts val="1610"/>
                </a:lnSpc>
              </a:pPr>
              <a:endParaRPr/>
            </a:p>
          </p:txBody>
        </p:sp>
      </p:grpSp>
      <p:sp>
        <p:nvSpPr>
          <p:cNvPr id="5" name="Freeform 5"/>
          <p:cNvSpPr/>
          <p:nvPr/>
        </p:nvSpPr>
        <p:spPr>
          <a:xfrm rot="6169595">
            <a:off x="15760130" y="7828236"/>
            <a:ext cx="832403" cy="2740421"/>
          </a:xfrm>
          <a:custGeom>
            <a:avLst/>
            <a:gdLst/>
            <a:ahLst/>
            <a:cxnLst/>
            <a:rect l="l" t="t" r="r" b="b"/>
            <a:pathLst>
              <a:path w="832403" h="2740421">
                <a:moveTo>
                  <a:pt x="0" y="0"/>
                </a:moveTo>
                <a:lnTo>
                  <a:pt x="832403" y="0"/>
                </a:lnTo>
                <a:lnTo>
                  <a:pt x="832403" y="2740421"/>
                </a:lnTo>
                <a:lnTo>
                  <a:pt x="0" y="27404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6" name="TextBox 6"/>
          <p:cNvSpPr txBox="1"/>
          <p:nvPr/>
        </p:nvSpPr>
        <p:spPr>
          <a:xfrm>
            <a:off x="1131622" y="650189"/>
            <a:ext cx="11511825" cy="1272871"/>
          </a:xfrm>
          <a:prstGeom prst="rect">
            <a:avLst/>
          </a:prstGeom>
        </p:spPr>
        <p:txBody>
          <a:bodyPr lIns="0" tIns="0" rIns="0" bIns="0" rtlCol="0" anchor="t">
            <a:spAutoFit/>
          </a:bodyPr>
          <a:lstStyle/>
          <a:p>
            <a:pPr algn="l">
              <a:lnSpc>
                <a:spcPts val="9945"/>
              </a:lnSpc>
            </a:pPr>
            <a:r>
              <a:rPr lang="en-US" sz="8648" b="1" spc="-363">
                <a:solidFill>
                  <a:srgbClr val="561C5B"/>
                </a:solidFill>
                <a:latin typeface="Open Sauce Bold"/>
                <a:ea typeface="Open Sauce Bold"/>
                <a:cs typeface="Open Sauce Bold"/>
                <a:sym typeface="Open Sauce Bold"/>
              </a:rPr>
              <a:t>Hvordan kan du bidra?</a:t>
            </a:r>
          </a:p>
        </p:txBody>
      </p:sp>
      <p:sp>
        <p:nvSpPr>
          <p:cNvPr id="7" name="TextBox 7"/>
          <p:cNvSpPr txBox="1"/>
          <p:nvPr/>
        </p:nvSpPr>
        <p:spPr>
          <a:xfrm>
            <a:off x="1792125" y="3481835"/>
            <a:ext cx="8102762" cy="5308328"/>
          </a:xfrm>
          <a:prstGeom prst="rect">
            <a:avLst/>
          </a:prstGeom>
        </p:spPr>
        <p:txBody>
          <a:bodyPr lIns="0" tIns="0" rIns="0" bIns="0" rtlCol="0" anchor="t">
            <a:spAutoFit/>
          </a:bodyPr>
          <a:lstStyle/>
          <a:p>
            <a:pPr algn="l">
              <a:lnSpc>
                <a:spcPts val="3024"/>
              </a:lnSpc>
              <a:spcBef>
                <a:spcPct val="0"/>
              </a:spcBef>
            </a:pPr>
            <a:r>
              <a:rPr lang="en-US" sz="2629" spc="-110">
                <a:solidFill>
                  <a:srgbClr val="561C5B"/>
                </a:solidFill>
                <a:latin typeface="Open Sauce"/>
                <a:ea typeface="Open Sauce"/>
                <a:cs typeface="Open Sauce"/>
                <a:sym typeface="Open Sauce"/>
              </a:rPr>
              <a:t>Fasteaksjonsutfordingen:​</a:t>
            </a:r>
          </a:p>
          <a:p>
            <a:pPr algn="l">
              <a:lnSpc>
                <a:spcPts val="3024"/>
              </a:lnSpc>
              <a:spcBef>
                <a:spcPct val="0"/>
              </a:spcBef>
            </a:pPr>
            <a:endParaRPr lang="en-US" sz="2629" spc="-110">
              <a:solidFill>
                <a:srgbClr val="561C5B"/>
              </a:solidFill>
              <a:latin typeface="Open Sauce"/>
              <a:ea typeface="Open Sauce"/>
              <a:cs typeface="Open Sauce"/>
              <a:sym typeface="Open Sauce"/>
            </a:endParaRPr>
          </a:p>
          <a:p>
            <a:pPr algn="l">
              <a:lnSpc>
                <a:spcPts val="3024"/>
              </a:lnSpc>
              <a:spcBef>
                <a:spcPct val="0"/>
              </a:spcBef>
            </a:pPr>
            <a:r>
              <a:rPr lang="en-US" sz="2629" spc="-110">
                <a:solidFill>
                  <a:srgbClr val="561C5B"/>
                </a:solidFill>
                <a:latin typeface="Open Sauce"/>
                <a:ea typeface="Open Sauce"/>
                <a:cs typeface="Open Sauce"/>
                <a:sym typeface="Open Sauce"/>
              </a:rPr>
              <a:t>Utfordre deg selv og en venn til å avstå frå noe i hverdagen, og send pengene dere sparer til Caritas sin fasteaksjon. ​</a:t>
            </a:r>
          </a:p>
          <a:p>
            <a:pPr algn="l">
              <a:lnSpc>
                <a:spcPts val="3024"/>
              </a:lnSpc>
              <a:spcBef>
                <a:spcPct val="0"/>
              </a:spcBef>
            </a:pPr>
            <a:endParaRPr lang="en-US" sz="2629" spc="-110">
              <a:solidFill>
                <a:srgbClr val="561C5B"/>
              </a:solidFill>
              <a:latin typeface="Open Sauce"/>
              <a:ea typeface="Open Sauce"/>
              <a:cs typeface="Open Sauce"/>
              <a:sym typeface="Open Sauce"/>
            </a:endParaRPr>
          </a:p>
          <a:p>
            <a:pPr algn="l">
              <a:lnSpc>
                <a:spcPts val="3024"/>
              </a:lnSpc>
              <a:spcBef>
                <a:spcPct val="0"/>
              </a:spcBef>
            </a:pPr>
            <a:r>
              <a:rPr lang="en-US" sz="2629" spc="-110">
                <a:solidFill>
                  <a:srgbClr val="561C5B"/>
                </a:solidFill>
                <a:latin typeface="Open Sauce"/>
                <a:ea typeface="Open Sauce"/>
                <a:cs typeface="Open Sauce"/>
                <a:sym typeface="Open Sauce"/>
              </a:rPr>
              <a:t>Dette kan være:</a:t>
            </a:r>
          </a:p>
          <a:p>
            <a:pPr marL="567803" lvl="1" indent="-283902" algn="l">
              <a:lnSpc>
                <a:spcPts val="3024"/>
              </a:lnSpc>
              <a:buFont typeface="Arial"/>
              <a:buChar char="•"/>
            </a:pPr>
            <a:r>
              <a:rPr lang="en-US" sz="2629" spc="-110">
                <a:solidFill>
                  <a:srgbClr val="561C5B"/>
                </a:solidFill>
                <a:latin typeface="Open Sauce"/>
                <a:ea typeface="Open Sauce"/>
                <a:cs typeface="Open Sauce"/>
                <a:sym typeface="Open Sauce"/>
              </a:rPr>
              <a:t>Å ta med matpakke i stedet for å kjøpe lunsj i kantina</a:t>
            </a:r>
          </a:p>
          <a:p>
            <a:pPr marL="567803" lvl="1" indent="-283902" algn="l">
              <a:lnSpc>
                <a:spcPts val="3024"/>
              </a:lnSpc>
              <a:buFont typeface="Arial"/>
              <a:buChar char="•"/>
            </a:pPr>
            <a:r>
              <a:rPr lang="en-US" sz="2629" spc="-110">
                <a:solidFill>
                  <a:srgbClr val="561C5B"/>
                </a:solidFill>
                <a:latin typeface="Open Sauce"/>
                <a:ea typeface="Open Sauce"/>
                <a:cs typeface="Open Sauce"/>
                <a:sym typeface="Open Sauce"/>
              </a:rPr>
              <a:t>Droppe kjøpevann eller energidrikk/brus etter treningen </a:t>
            </a:r>
          </a:p>
          <a:p>
            <a:pPr marL="567803" lvl="1" indent="-283902" algn="l">
              <a:lnSpc>
                <a:spcPts val="3024"/>
              </a:lnSpc>
              <a:buFont typeface="Arial"/>
              <a:buChar char="•"/>
            </a:pPr>
            <a:r>
              <a:rPr lang="en-US" sz="2629" spc="-110">
                <a:solidFill>
                  <a:srgbClr val="561C5B"/>
                </a:solidFill>
                <a:latin typeface="Open Sauce"/>
                <a:ea typeface="Open Sauce"/>
                <a:cs typeface="Open Sauce"/>
                <a:sym typeface="Open Sauce"/>
              </a:rPr>
              <a:t>Droppe fastfood eller godis</a:t>
            </a:r>
          </a:p>
          <a:p>
            <a:pPr marL="567803" lvl="1" indent="-283902" algn="l">
              <a:lnSpc>
                <a:spcPts val="3024"/>
              </a:lnSpc>
              <a:buFont typeface="Arial"/>
              <a:buChar char="•"/>
            </a:pPr>
            <a:r>
              <a:rPr lang="en-US" sz="2629" spc="-110">
                <a:solidFill>
                  <a:srgbClr val="561C5B"/>
                </a:solidFill>
                <a:latin typeface="Open Sauce"/>
                <a:ea typeface="Open Sauce"/>
                <a:cs typeface="Open Sauce"/>
                <a:sym typeface="Open Sauce"/>
              </a:rPr>
              <a:t>Å gå eller sykle i stedet for å ta bussen</a:t>
            </a:r>
          </a:p>
          <a:p>
            <a:pPr marL="567803" lvl="1" indent="-283902" algn="l">
              <a:lnSpc>
                <a:spcPts val="3024"/>
              </a:lnSpc>
              <a:buFont typeface="Arial"/>
              <a:buChar char="•"/>
            </a:pPr>
            <a:r>
              <a:rPr lang="en-US" sz="2629" spc="-110">
                <a:solidFill>
                  <a:srgbClr val="561C5B"/>
                </a:solidFill>
                <a:latin typeface="Open Sauce"/>
                <a:ea typeface="Open Sauce"/>
                <a:cs typeface="Open Sauce"/>
                <a:sym typeface="Open Sauce"/>
              </a:rPr>
              <a:t>Ta en pause fra shopping og handleturer</a:t>
            </a:r>
          </a:p>
        </p:txBody>
      </p:sp>
      <p:sp>
        <p:nvSpPr>
          <p:cNvPr id="8" name="TextBox 8"/>
          <p:cNvSpPr txBox="1"/>
          <p:nvPr/>
        </p:nvSpPr>
        <p:spPr>
          <a:xfrm>
            <a:off x="13094058" y="6894509"/>
            <a:ext cx="3799034" cy="1395752"/>
          </a:xfrm>
          <a:prstGeom prst="rect">
            <a:avLst/>
          </a:prstGeom>
        </p:spPr>
        <p:txBody>
          <a:bodyPr lIns="0" tIns="0" rIns="0" bIns="0" rtlCol="0" anchor="t">
            <a:spAutoFit/>
          </a:bodyPr>
          <a:lstStyle/>
          <a:p>
            <a:pPr algn="l">
              <a:lnSpc>
                <a:spcPts val="5532"/>
              </a:lnSpc>
            </a:pPr>
            <a:r>
              <a:rPr lang="en-US" sz="4810" spc="-202">
                <a:solidFill>
                  <a:srgbClr val="561C5B"/>
                </a:solidFill>
                <a:latin typeface="Open Sauce"/>
                <a:ea typeface="Open Sauce"/>
                <a:cs typeface="Open Sauce"/>
                <a:sym typeface="Open Sauce"/>
              </a:rPr>
              <a:t>Du kan også </a:t>
            </a:r>
          </a:p>
          <a:p>
            <a:pPr algn="l">
              <a:lnSpc>
                <a:spcPts val="5532"/>
              </a:lnSpc>
            </a:pPr>
            <a:r>
              <a:rPr lang="en-US" sz="4810" spc="-202">
                <a:solidFill>
                  <a:srgbClr val="561C5B"/>
                </a:solidFill>
                <a:latin typeface="Open Sauce"/>
                <a:ea typeface="Open Sauce"/>
                <a:cs typeface="Open Sauce"/>
                <a:sym typeface="Open Sauce"/>
              </a:rPr>
              <a:t>arrangere...</a:t>
            </a:r>
          </a:p>
        </p:txBody>
      </p:sp>
      <p:sp>
        <p:nvSpPr>
          <p:cNvPr id="9" name="Freeform 9"/>
          <p:cNvSpPr/>
          <p:nvPr/>
        </p:nvSpPr>
        <p:spPr>
          <a:xfrm>
            <a:off x="16064001" y="234175"/>
            <a:ext cx="2021891" cy="386992"/>
          </a:xfrm>
          <a:custGeom>
            <a:avLst/>
            <a:gdLst/>
            <a:ahLst/>
            <a:cxnLst/>
            <a:rect l="l" t="t" r="r" b="b"/>
            <a:pathLst>
              <a:path w="2021891" h="386992">
                <a:moveTo>
                  <a:pt x="0" y="0"/>
                </a:moveTo>
                <a:lnTo>
                  <a:pt x="2021890" y="0"/>
                </a:lnTo>
                <a:lnTo>
                  <a:pt x="2021890" y="386991"/>
                </a:lnTo>
                <a:lnTo>
                  <a:pt x="0" y="386991"/>
                </a:lnTo>
                <a:lnTo>
                  <a:pt x="0" y="0"/>
                </a:lnTo>
                <a:close/>
              </a:path>
            </a:pathLst>
          </a:custGeom>
          <a:blipFill>
            <a:blip r:embed="rId4"/>
            <a:stretch>
              <a:fillRect/>
            </a:stretch>
          </a:blipFill>
        </p:spPr>
        <p:txBody>
          <a:bodyPr/>
          <a:lstStyle/>
          <a:p>
            <a:endParaRPr lang="nb-NO"/>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F7F1"/>
        </a:solidFill>
        <a:effectLst/>
      </p:bgPr>
    </p:bg>
    <p:spTree>
      <p:nvGrpSpPr>
        <p:cNvPr id="1" name=""/>
        <p:cNvGrpSpPr/>
        <p:nvPr/>
      </p:nvGrpSpPr>
      <p:grpSpPr>
        <a:xfrm>
          <a:off x="0" y="0"/>
          <a:ext cx="0" cy="0"/>
          <a:chOff x="0" y="0"/>
          <a:chExt cx="0" cy="0"/>
        </a:xfrm>
      </p:grpSpPr>
      <p:grpSp>
        <p:nvGrpSpPr>
          <p:cNvPr id="2" name="Group 2"/>
          <p:cNvGrpSpPr/>
          <p:nvPr/>
        </p:nvGrpSpPr>
        <p:grpSpPr>
          <a:xfrm>
            <a:off x="9144000" y="1028700"/>
            <a:ext cx="8115300" cy="8229600"/>
            <a:chOff x="0" y="0"/>
            <a:chExt cx="965038" cy="978631"/>
          </a:xfrm>
        </p:grpSpPr>
        <p:sp>
          <p:nvSpPr>
            <p:cNvPr id="3" name="Freeform 3"/>
            <p:cNvSpPr/>
            <p:nvPr/>
          </p:nvSpPr>
          <p:spPr>
            <a:xfrm>
              <a:off x="0" y="0"/>
              <a:ext cx="965038" cy="978631"/>
            </a:xfrm>
            <a:custGeom>
              <a:avLst/>
              <a:gdLst/>
              <a:ahLst/>
              <a:cxnLst/>
              <a:rect l="l" t="t" r="r" b="b"/>
              <a:pathLst>
                <a:path w="965038" h="978631">
                  <a:moveTo>
                    <a:pt x="0" y="0"/>
                  </a:moveTo>
                  <a:lnTo>
                    <a:pt x="965038" y="0"/>
                  </a:lnTo>
                  <a:lnTo>
                    <a:pt x="965038" y="978631"/>
                  </a:lnTo>
                  <a:lnTo>
                    <a:pt x="0" y="978631"/>
                  </a:lnTo>
                  <a:close/>
                </a:path>
              </a:pathLst>
            </a:custGeom>
            <a:blipFill>
              <a:blip r:embed="rId2"/>
              <a:stretch>
                <a:fillRect l="-16316" t="-2543" r="-36325"/>
              </a:stretch>
            </a:blipFill>
          </p:spPr>
          <p:txBody>
            <a:bodyPr/>
            <a:lstStyle/>
            <a:p>
              <a:endParaRPr lang="nb-NO"/>
            </a:p>
          </p:txBody>
        </p:sp>
      </p:grpSp>
      <p:sp>
        <p:nvSpPr>
          <p:cNvPr id="4" name="TextBox 4"/>
          <p:cNvSpPr txBox="1"/>
          <p:nvPr/>
        </p:nvSpPr>
        <p:spPr>
          <a:xfrm>
            <a:off x="1028700" y="1047750"/>
            <a:ext cx="9051157" cy="1693996"/>
          </a:xfrm>
          <a:prstGeom prst="rect">
            <a:avLst/>
          </a:prstGeom>
        </p:spPr>
        <p:txBody>
          <a:bodyPr lIns="0" tIns="0" rIns="0" bIns="0" rtlCol="0" anchor="t">
            <a:spAutoFit/>
          </a:bodyPr>
          <a:lstStyle/>
          <a:p>
            <a:pPr algn="l">
              <a:lnSpc>
                <a:spcPts val="6636"/>
              </a:lnSpc>
            </a:pPr>
            <a:r>
              <a:rPr lang="en-US" sz="5770" b="1" spc="-242">
                <a:solidFill>
                  <a:srgbClr val="561C5B"/>
                </a:solidFill>
                <a:latin typeface="Open Sauce Bold"/>
                <a:ea typeface="Open Sauce Bold"/>
                <a:cs typeface="Open Sauce Bold"/>
                <a:sym typeface="Open Sauce Bold"/>
              </a:rPr>
              <a:t>Kakesalg, kafé </a:t>
            </a:r>
          </a:p>
          <a:p>
            <a:pPr algn="l">
              <a:lnSpc>
                <a:spcPts val="6636"/>
              </a:lnSpc>
            </a:pPr>
            <a:r>
              <a:rPr lang="en-US" sz="5770" b="1" spc="-242">
                <a:solidFill>
                  <a:srgbClr val="561C5B"/>
                </a:solidFill>
                <a:latin typeface="Open Sauce Bold"/>
                <a:ea typeface="Open Sauce Bold"/>
                <a:cs typeface="Open Sauce Bold"/>
                <a:sym typeface="Open Sauce Bold"/>
              </a:rPr>
              <a:t>eller loppis</a:t>
            </a:r>
          </a:p>
        </p:txBody>
      </p:sp>
      <p:sp>
        <p:nvSpPr>
          <p:cNvPr id="5" name="TextBox 5"/>
          <p:cNvSpPr txBox="1"/>
          <p:nvPr/>
        </p:nvSpPr>
        <p:spPr>
          <a:xfrm>
            <a:off x="1028700" y="4030806"/>
            <a:ext cx="7422095" cy="2244438"/>
          </a:xfrm>
          <a:prstGeom prst="rect">
            <a:avLst/>
          </a:prstGeom>
        </p:spPr>
        <p:txBody>
          <a:bodyPr lIns="0" tIns="0" rIns="0" bIns="0" rtlCol="0" anchor="t">
            <a:spAutoFit/>
          </a:bodyPr>
          <a:lstStyle/>
          <a:p>
            <a:pPr algn="l">
              <a:lnSpc>
                <a:spcPts val="3014"/>
              </a:lnSpc>
            </a:pPr>
            <a:r>
              <a:rPr lang="en-US" sz="2620" spc="-110">
                <a:solidFill>
                  <a:srgbClr val="561C5B"/>
                </a:solidFill>
                <a:latin typeface="Open Sauce"/>
                <a:ea typeface="Open Sauce"/>
                <a:cs typeface="Open Sauce"/>
                <a:sym typeface="Open Sauce"/>
              </a:rPr>
              <a:t>Hva innebærer det?</a:t>
            </a:r>
          </a:p>
          <a:p>
            <a:pPr algn="l">
              <a:lnSpc>
                <a:spcPts val="3014"/>
              </a:lnSpc>
            </a:pPr>
            <a:endParaRPr lang="en-US" sz="2620" spc="-110">
              <a:solidFill>
                <a:srgbClr val="561C5B"/>
              </a:solidFill>
              <a:latin typeface="Open Sauce"/>
              <a:ea typeface="Open Sauce"/>
              <a:cs typeface="Open Sauce"/>
              <a:sym typeface="Open Sauce"/>
            </a:endParaRPr>
          </a:p>
          <a:p>
            <a:pPr algn="l">
              <a:lnSpc>
                <a:spcPts val="3014"/>
              </a:lnSpc>
              <a:spcBef>
                <a:spcPct val="0"/>
              </a:spcBef>
            </a:pPr>
            <a:r>
              <a:rPr lang="en-US" sz="2620" spc="-110">
                <a:solidFill>
                  <a:srgbClr val="561C5B"/>
                </a:solidFill>
                <a:latin typeface="Open Sauce"/>
                <a:ea typeface="Open Sauce"/>
                <a:cs typeface="Open Sauce"/>
                <a:sym typeface="Open Sauce"/>
              </a:rPr>
              <a:t>Arranger kakesalg eller loppis i menigheten, nabolaget eller parken. Send overskuddet til Caritas sin fasteaksjon eller la folk vippse valgfritt beløp.</a:t>
            </a:r>
          </a:p>
        </p:txBody>
      </p:sp>
      <p:sp>
        <p:nvSpPr>
          <p:cNvPr id="6" name="Freeform 6"/>
          <p:cNvSpPr/>
          <p:nvPr/>
        </p:nvSpPr>
        <p:spPr>
          <a:xfrm>
            <a:off x="16064001" y="234175"/>
            <a:ext cx="2021891" cy="386992"/>
          </a:xfrm>
          <a:custGeom>
            <a:avLst/>
            <a:gdLst/>
            <a:ahLst/>
            <a:cxnLst/>
            <a:rect l="l" t="t" r="r" b="b"/>
            <a:pathLst>
              <a:path w="2021891" h="386992">
                <a:moveTo>
                  <a:pt x="0" y="0"/>
                </a:moveTo>
                <a:lnTo>
                  <a:pt x="2021890" y="0"/>
                </a:lnTo>
                <a:lnTo>
                  <a:pt x="2021890" y="386991"/>
                </a:lnTo>
                <a:lnTo>
                  <a:pt x="0" y="386991"/>
                </a:lnTo>
                <a:lnTo>
                  <a:pt x="0" y="0"/>
                </a:lnTo>
                <a:close/>
              </a:path>
            </a:pathLst>
          </a:custGeom>
          <a:blipFill>
            <a:blip r:embed="rId3"/>
            <a:stretch>
              <a:fillRect/>
            </a:stretch>
          </a:blipFill>
        </p:spPr>
        <p:txBody>
          <a:bodyPr/>
          <a:lstStyle/>
          <a:p>
            <a:endParaRPr lang="nb-NO"/>
          </a:p>
        </p:txBody>
      </p:sp>
      <p:sp>
        <p:nvSpPr>
          <p:cNvPr id="7" name="TekstSylinder 6">
            <a:extLst>
              <a:ext uri="{FF2B5EF4-FFF2-40B4-BE49-F238E27FC236}">
                <a16:creationId xmlns:a16="http://schemas.microsoft.com/office/drawing/2014/main" id="{B7452A06-12E3-641A-7BDC-8C37E477AA62}"/>
              </a:ext>
            </a:extLst>
          </p:cNvPr>
          <p:cNvSpPr txBox="1"/>
          <p:nvPr/>
        </p:nvSpPr>
        <p:spPr>
          <a:xfrm>
            <a:off x="9211878" y="1048528"/>
            <a:ext cx="2971800" cy="276999"/>
          </a:xfrm>
          <a:prstGeom prst="rect">
            <a:avLst/>
          </a:prstGeom>
          <a:noFill/>
        </p:spPr>
        <p:txBody>
          <a:bodyPr wrap="square" rtlCol="0">
            <a:spAutoFit/>
          </a:bodyPr>
          <a:lstStyle/>
          <a:p>
            <a:r>
              <a:rPr lang="nb-NO" sz="1200" dirty="0">
                <a:solidFill>
                  <a:schemeClr val="bg1"/>
                </a:solidFill>
              </a:rPr>
              <a:t>Foto: Caritas Norge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F7F1"/>
        </a:solidFill>
        <a:effectLst/>
      </p:bgPr>
    </p:bg>
    <p:spTree>
      <p:nvGrpSpPr>
        <p:cNvPr id="1" name=""/>
        <p:cNvGrpSpPr/>
        <p:nvPr/>
      </p:nvGrpSpPr>
      <p:grpSpPr>
        <a:xfrm>
          <a:off x="0" y="0"/>
          <a:ext cx="0" cy="0"/>
          <a:chOff x="0" y="0"/>
          <a:chExt cx="0" cy="0"/>
        </a:xfrm>
      </p:grpSpPr>
      <p:grpSp>
        <p:nvGrpSpPr>
          <p:cNvPr id="2" name="Group 2"/>
          <p:cNvGrpSpPr/>
          <p:nvPr/>
        </p:nvGrpSpPr>
        <p:grpSpPr>
          <a:xfrm>
            <a:off x="9144000" y="1028700"/>
            <a:ext cx="8115300" cy="8229600"/>
            <a:chOff x="0" y="0"/>
            <a:chExt cx="965038" cy="978631"/>
          </a:xfrm>
        </p:grpSpPr>
        <p:sp>
          <p:nvSpPr>
            <p:cNvPr id="3" name="Freeform 3"/>
            <p:cNvSpPr/>
            <p:nvPr/>
          </p:nvSpPr>
          <p:spPr>
            <a:xfrm>
              <a:off x="0" y="0"/>
              <a:ext cx="965038" cy="978631"/>
            </a:xfrm>
            <a:custGeom>
              <a:avLst/>
              <a:gdLst/>
              <a:ahLst/>
              <a:cxnLst/>
              <a:rect l="l" t="t" r="r" b="b"/>
              <a:pathLst>
                <a:path w="965038" h="978631">
                  <a:moveTo>
                    <a:pt x="0" y="0"/>
                  </a:moveTo>
                  <a:lnTo>
                    <a:pt x="965038" y="0"/>
                  </a:lnTo>
                  <a:lnTo>
                    <a:pt x="965038" y="978631"/>
                  </a:lnTo>
                  <a:lnTo>
                    <a:pt x="0" y="978631"/>
                  </a:lnTo>
                  <a:close/>
                </a:path>
              </a:pathLst>
            </a:custGeom>
            <a:blipFill>
              <a:blip r:embed="rId2"/>
              <a:stretch>
                <a:fillRect l="-16132" r="-26948"/>
              </a:stretch>
            </a:blipFill>
          </p:spPr>
          <p:txBody>
            <a:bodyPr/>
            <a:lstStyle/>
            <a:p>
              <a:endParaRPr lang="nb-NO"/>
            </a:p>
          </p:txBody>
        </p:sp>
      </p:grpSp>
      <p:sp>
        <p:nvSpPr>
          <p:cNvPr id="4" name="TextBox 4"/>
          <p:cNvSpPr txBox="1"/>
          <p:nvPr/>
        </p:nvSpPr>
        <p:spPr>
          <a:xfrm>
            <a:off x="1028700" y="1047750"/>
            <a:ext cx="4118255" cy="855765"/>
          </a:xfrm>
          <a:prstGeom prst="rect">
            <a:avLst/>
          </a:prstGeom>
        </p:spPr>
        <p:txBody>
          <a:bodyPr lIns="0" tIns="0" rIns="0" bIns="0" rtlCol="0" anchor="t">
            <a:spAutoFit/>
          </a:bodyPr>
          <a:lstStyle/>
          <a:p>
            <a:pPr algn="l">
              <a:lnSpc>
                <a:spcPts val="6636"/>
              </a:lnSpc>
            </a:pPr>
            <a:r>
              <a:rPr lang="en-US" sz="5770" b="1" spc="-242">
                <a:solidFill>
                  <a:srgbClr val="561C5B"/>
                </a:solidFill>
                <a:latin typeface="Open Sauce Bold"/>
                <a:ea typeface="Open Sauce Bold"/>
                <a:cs typeface="Open Sauce Bold"/>
                <a:sym typeface="Open Sauce Bold"/>
              </a:rPr>
              <a:t>Sponsorløp</a:t>
            </a:r>
          </a:p>
        </p:txBody>
      </p:sp>
      <p:sp>
        <p:nvSpPr>
          <p:cNvPr id="5" name="TextBox 5"/>
          <p:cNvSpPr txBox="1"/>
          <p:nvPr/>
        </p:nvSpPr>
        <p:spPr>
          <a:xfrm>
            <a:off x="1028700" y="3094621"/>
            <a:ext cx="7422095" cy="4116808"/>
          </a:xfrm>
          <a:prstGeom prst="rect">
            <a:avLst/>
          </a:prstGeom>
        </p:spPr>
        <p:txBody>
          <a:bodyPr lIns="0" tIns="0" rIns="0" bIns="0" rtlCol="0" anchor="t">
            <a:spAutoFit/>
          </a:bodyPr>
          <a:lstStyle/>
          <a:p>
            <a:pPr algn="l">
              <a:lnSpc>
                <a:spcPts val="3014"/>
              </a:lnSpc>
            </a:pPr>
            <a:r>
              <a:rPr lang="en-US" sz="2620" spc="-110">
                <a:solidFill>
                  <a:srgbClr val="561C5B"/>
                </a:solidFill>
                <a:latin typeface="Open Sauce"/>
                <a:ea typeface="Open Sauce"/>
                <a:cs typeface="Open Sauce"/>
                <a:sym typeface="Open Sauce"/>
              </a:rPr>
              <a:t>Hva innebærer det?</a:t>
            </a:r>
          </a:p>
          <a:p>
            <a:pPr algn="l">
              <a:lnSpc>
                <a:spcPts val="3014"/>
              </a:lnSpc>
            </a:pPr>
            <a:endParaRPr lang="en-US" sz="2620" spc="-110">
              <a:solidFill>
                <a:srgbClr val="561C5B"/>
              </a:solidFill>
              <a:latin typeface="Open Sauce"/>
              <a:ea typeface="Open Sauce"/>
              <a:cs typeface="Open Sauce"/>
              <a:sym typeface="Open Sauce"/>
            </a:endParaRPr>
          </a:p>
          <a:p>
            <a:pPr algn="l">
              <a:lnSpc>
                <a:spcPts val="3014"/>
              </a:lnSpc>
              <a:spcBef>
                <a:spcPct val="0"/>
              </a:spcBef>
            </a:pPr>
            <a:r>
              <a:rPr lang="en-US" sz="2620" spc="-110">
                <a:solidFill>
                  <a:srgbClr val="561C5B"/>
                </a:solidFill>
                <a:latin typeface="Open Sauce"/>
                <a:ea typeface="Open Sauce"/>
                <a:cs typeface="Open Sauce"/>
                <a:sym typeface="Open Sauce"/>
              </a:rPr>
              <a:t>Løpe eller gå runder eller kilometer – for eksempel rundt kirken/skolen eller i en lokal turløype</a:t>
            </a:r>
          </a:p>
          <a:p>
            <a:pPr algn="l">
              <a:lnSpc>
                <a:spcPts val="3014"/>
              </a:lnSpc>
              <a:spcBef>
                <a:spcPct val="0"/>
              </a:spcBef>
            </a:pPr>
            <a:endParaRPr lang="en-US" sz="2620" spc="-110">
              <a:solidFill>
                <a:srgbClr val="561C5B"/>
              </a:solidFill>
              <a:latin typeface="Open Sauce"/>
              <a:ea typeface="Open Sauce"/>
              <a:cs typeface="Open Sauce"/>
              <a:sym typeface="Open Sauce"/>
            </a:endParaRPr>
          </a:p>
          <a:p>
            <a:pPr algn="l">
              <a:lnSpc>
                <a:spcPts val="3014"/>
              </a:lnSpc>
              <a:spcBef>
                <a:spcPct val="0"/>
              </a:spcBef>
            </a:pPr>
            <a:r>
              <a:rPr lang="en-US" sz="2620" spc="-110">
                <a:solidFill>
                  <a:srgbClr val="561C5B"/>
                </a:solidFill>
                <a:latin typeface="Open Sauce"/>
                <a:ea typeface="Open Sauce"/>
                <a:cs typeface="Open Sauce"/>
                <a:sym typeface="Open Sauce"/>
              </a:rPr>
              <a:t>Rekruttér sponsorer før løpet/aksjonsdagen blant venner og familie.</a:t>
            </a:r>
          </a:p>
          <a:p>
            <a:pPr algn="l">
              <a:lnSpc>
                <a:spcPts val="3014"/>
              </a:lnSpc>
              <a:spcBef>
                <a:spcPct val="0"/>
              </a:spcBef>
            </a:pPr>
            <a:endParaRPr lang="en-US" sz="2620" spc="-110">
              <a:solidFill>
                <a:srgbClr val="561C5B"/>
              </a:solidFill>
              <a:latin typeface="Open Sauce"/>
              <a:ea typeface="Open Sauce"/>
              <a:cs typeface="Open Sauce"/>
              <a:sym typeface="Open Sauce"/>
            </a:endParaRPr>
          </a:p>
          <a:p>
            <a:pPr algn="l">
              <a:lnSpc>
                <a:spcPts val="3014"/>
              </a:lnSpc>
              <a:spcBef>
                <a:spcPct val="0"/>
              </a:spcBef>
            </a:pPr>
            <a:r>
              <a:rPr lang="en-US" sz="2620" spc="-110">
                <a:solidFill>
                  <a:srgbClr val="561C5B"/>
                </a:solidFill>
                <a:latin typeface="Open Sauce"/>
                <a:ea typeface="Open Sauce"/>
                <a:cs typeface="Open Sauce"/>
                <a:sym typeface="Open Sauce"/>
              </a:rPr>
              <a:t>Man kan sponse antall runder/lengde/km osv. men også et fast beløp.</a:t>
            </a:r>
          </a:p>
        </p:txBody>
      </p:sp>
      <p:sp>
        <p:nvSpPr>
          <p:cNvPr id="6" name="Freeform 6"/>
          <p:cNvSpPr/>
          <p:nvPr/>
        </p:nvSpPr>
        <p:spPr>
          <a:xfrm>
            <a:off x="16064001" y="234175"/>
            <a:ext cx="2021891" cy="386992"/>
          </a:xfrm>
          <a:custGeom>
            <a:avLst/>
            <a:gdLst/>
            <a:ahLst/>
            <a:cxnLst/>
            <a:rect l="l" t="t" r="r" b="b"/>
            <a:pathLst>
              <a:path w="2021891" h="386992">
                <a:moveTo>
                  <a:pt x="0" y="0"/>
                </a:moveTo>
                <a:lnTo>
                  <a:pt x="2021890" y="0"/>
                </a:lnTo>
                <a:lnTo>
                  <a:pt x="2021890" y="386991"/>
                </a:lnTo>
                <a:lnTo>
                  <a:pt x="0" y="386991"/>
                </a:lnTo>
                <a:lnTo>
                  <a:pt x="0" y="0"/>
                </a:lnTo>
                <a:close/>
              </a:path>
            </a:pathLst>
          </a:custGeom>
          <a:blipFill>
            <a:blip r:embed="rId3"/>
            <a:stretch>
              <a:fillRect/>
            </a:stretch>
          </a:blipFill>
        </p:spPr>
        <p:txBody>
          <a:bodyPr/>
          <a:lstStyle/>
          <a:p>
            <a:endParaRPr lang="nb-NO"/>
          </a:p>
        </p:txBody>
      </p:sp>
      <p:sp>
        <p:nvSpPr>
          <p:cNvPr id="7" name="TekstSylinder 6">
            <a:extLst>
              <a:ext uri="{FF2B5EF4-FFF2-40B4-BE49-F238E27FC236}">
                <a16:creationId xmlns:a16="http://schemas.microsoft.com/office/drawing/2014/main" id="{5DD50FF2-B3DB-3214-72DC-1737FF955F3D}"/>
              </a:ext>
            </a:extLst>
          </p:cNvPr>
          <p:cNvSpPr txBox="1"/>
          <p:nvPr/>
        </p:nvSpPr>
        <p:spPr>
          <a:xfrm>
            <a:off x="15114092" y="8801100"/>
            <a:ext cx="2971800" cy="276999"/>
          </a:xfrm>
          <a:prstGeom prst="rect">
            <a:avLst/>
          </a:prstGeom>
          <a:noFill/>
        </p:spPr>
        <p:txBody>
          <a:bodyPr wrap="square" rtlCol="0">
            <a:spAutoFit/>
          </a:bodyPr>
          <a:lstStyle/>
          <a:p>
            <a:r>
              <a:rPr lang="nb-NO" sz="1200" dirty="0">
                <a:solidFill>
                  <a:schemeClr val="bg1"/>
                </a:solidFill>
              </a:rPr>
              <a:t>Foto: St </a:t>
            </a:r>
            <a:r>
              <a:rPr lang="nb-NO" sz="1200" dirty="0" err="1">
                <a:solidFill>
                  <a:schemeClr val="bg1"/>
                </a:solidFill>
              </a:rPr>
              <a:t>PaulsGymnas</a:t>
            </a:r>
            <a:r>
              <a:rPr lang="nb-NO" sz="1200" dirty="0">
                <a:solidFill>
                  <a:schemeClr val="bg1"/>
                </a:solidFill>
              </a:rPr>
              <a:t>/Bergen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CF7F1"/>
        </a:solidFill>
        <a:effectLst/>
      </p:bgPr>
    </p:bg>
    <p:spTree>
      <p:nvGrpSpPr>
        <p:cNvPr id="1" name=""/>
        <p:cNvGrpSpPr/>
        <p:nvPr/>
      </p:nvGrpSpPr>
      <p:grpSpPr>
        <a:xfrm>
          <a:off x="0" y="0"/>
          <a:ext cx="0" cy="0"/>
          <a:chOff x="0" y="0"/>
          <a:chExt cx="0" cy="0"/>
        </a:xfrm>
      </p:grpSpPr>
      <p:grpSp>
        <p:nvGrpSpPr>
          <p:cNvPr id="2" name="Group 2"/>
          <p:cNvGrpSpPr/>
          <p:nvPr/>
        </p:nvGrpSpPr>
        <p:grpSpPr>
          <a:xfrm>
            <a:off x="9144000" y="1028700"/>
            <a:ext cx="8115300" cy="8229600"/>
            <a:chOff x="0" y="0"/>
            <a:chExt cx="965038" cy="978631"/>
          </a:xfrm>
        </p:grpSpPr>
        <p:sp>
          <p:nvSpPr>
            <p:cNvPr id="3" name="Freeform 3"/>
            <p:cNvSpPr/>
            <p:nvPr/>
          </p:nvSpPr>
          <p:spPr>
            <a:xfrm>
              <a:off x="0" y="0"/>
              <a:ext cx="965038" cy="978631"/>
            </a:xfrm>
            <a:custGeom>
              <a:avLst/>
              <a:gdLst/>
              <a:ahLst/>
              <a:cxnLst/>
              <a:rect l="l" t="t" r="r" b="b"/>
              <a:pathLst>
                <a:path w="965038" h="978631">
                  <a:moveTo>
                    <a:pt x="0" y="0"/>
                  </a:moveTo>
                  <a:lnTo>
                    <a:pt x="965038" y="0"/>
                  </a:lnTo>
                  <a:lnTo>
                    <a:pt x="965038" y="978631"/>
                  </a:lnTo>
                  <a:lnTo>
                    <a:pt x="0" y="978631"/>
                  </a:lnTo>
                  <a:close/>
                </a:path>
              </a:pathLst>
            </a:custGeom>
            <a:blipFill>
              <a:blip r:embed="rId2"/>
              <a:stretch>
                <a:fillRect t="-15631" b="-15631"/>
              </a:stretch>
            </a:blipFill>
          </p:spPr>
          <p:txBody>
            <a:bodyPr/>
            <a:lstStyle/>
            <a:p>
              <a:endParaRPr lang="nb-NO"/>
            </a:p>
          </p:txBody>
        </p:sp>
      </p:grpSp>
      <p:sp>
        <p:nvSpPr>
          <p:cNvPr id="4" name="TextBox 4"/>
          <p:cNvSpPr txBox="1"/>
          <p:nvPr/>
        </p:nvSpPr>
        <p:spPr>
          <a:xfrm>
            <a:off x="1028700" y="1047750"/>
            <a:ext cx="9051157" cy="855765"/>
          </a:xfrm>
          <a:prstGeom prst="rect">
            <a:avLst/>
          </a:prstGeom>
        </p:spPr>
        <p:txBody>
          <a:bodyPr lIns="0" tIns="0" rIns="0" bIns="0" rtlCol="0" anchor="t">
            <a:spAutoFit/>
          </a:bodyPr>
          <a:lstStyle/>
          <a:p>
            <a:pPr algn="l">
              <a:lnSpc>
                <a:spcPts val="6636"/>
              </a:lnSpc>
            </a:pPr>
            <a:r>
              <a:rPr lang="en-US" sz="5770" b="1" spc="-242">
                <a:solidFill>
                  <a:srgbClr val="561C5B"/>
                </a:solidFill>
                <a:latin typeface="Open Sauce Bold"/>
                <a:ea typeface="Open Sauce Bold"/>
                <a:cs typeface="Open Sauce Bold"/>
                <a:sym typeface="Open Sauce Bold"/>
              </a:rPr>
              <a:t>Panteaksjon</a:t>
            </a:r>
          </a:p>
        </p:txBody>
      </p:sp>
      <p:sp>
        <p:nvSpPr>
          <p:cNvPr id="5" name="TextBox 5"/>
          <p:cNvSpPr txBox="1"/>
          <p:nvPr/>
        </p:nvSpPr>
        <p:spPr>
          <a:xfrm>
            <a:off x="1028700" y="3094621"/>
            <a:ext cx="7422095" cy="4116808"/>
          </a:xfrm>
          <a:prstGeom prst="rect">
            <a:avLst/>
          </a:prstGeom>
        </p:spPr>
        <p:txBody>
          <a:bodyPr lIns="0" tIns="0" rIns="0" bIns="0" rtlCol="0" anchor="t">
            <a:spAutoFit/>
          </a:bodyPr>
          <a:lstStyle/>
          <a:p>
            <a:pPr algn="l">
              <a:lnSpc>
                <a:spcPts val="3014"/>
              </a:lnSpc>
            </a:pPr>
            <a:r>
              <a:rPr lang="en-US" sz="2620" spc="-110">
                <a:solidFill>
                  <a:srgbClr val="561C5B"/>
                </a:solidFill>
                <a:latin typeface="Open Sauce"/>
                <a:ea typeface="Open Sauce"/>
                <a:cs typeface="Open Sauce"/>
                <a:sym typeface="Open Sauce"/>
              </a:rPr>
              <a:t>Hva innebærer det?</a:t>
            </a:r>
          </a:p>
          <a:p>
            <a:pPr algn="l">
              <a:lnSpc>
                <a:spcPts val="3014"/>
              </a:lnSpc>
            </a:pPr>
            <a:endParaRPr lang="en-US" sz="2620" spc="-110">
              <a:solidFill>
                <a:srgbClr val="561C5B"/>
              </a:solidFill>
              <a:latin typeface="Open Sauce"/>
              <a:ea typeface="Open Sauce"/>
              <a:cs typeface="Open Sauce"/>
              <a:sym typeface="Open Sauce"/>
            </a:endParaRPr>
          </a:p>
          <a:p>
            <a:pPr algn="l">
              <a:lnSpc>
                <a:spcPts val="3014"/>
              </a:lnSpc>
              <a:spcBef>
                <a:spcPct val="0"/>
              </a:spcBef>
            </a:pPr>
            <a:r>
              <a:rPr lang="en-US" sz="2620" spc="-110">
                <a:solidFill>
                  <a:srgbClr val="561C5B"/>
                </a:solidFill>
                <a:latin typeface="Open Sauce"/>
                <a:ea typeface="Open Sauce"/>
                <a:cs typeface="Open Sauce"/>
                <a:sym typeface="Open Sauce"/>
              </a:rPr>
              <a:t>Samle alle tomflaskene til familien gjennom hele fastetiden, eller arranger panteaksjon i borettslaget eller nabolaget. </a:t>
            </a:r>
          </a:p>
          <a:p>
            <a:pPr algn="l">
              <a:lnSpc>
                <a:spcPts val="3014"/>
              </a:lnSpc>
              <a:spcBef>
                <a:spcPct val="0"/>
              </a:spcBef>
            </a:pPr>
            <a:endParaRPr lang="en-US" sz="2620" spc="-110">
              <a:solidFill>
                <a:srgbClr val="561C5B"/>
              </a:solidFill>
              <a:latin typeface="Open Sauce"/>
              <a:ea typeface="Open Sauce"/>
              <a:cs typeface="Open Sauce"/>
              <a:sym typeface="Open Sauce"/>
            </a:endParaRPr>
          </a:p>
          <a:p>
            <a:pPr algn="l">
              <a:lnSpc>
                <a:spcPts val="3014"/>
              </a:lnSpc>
              <a:spcBef>
                <a:spcPct val="0"/>
              </a:spcBef>
            </a:pPr>
            <a:r>
              <a:rPr lang="en-US" sz="2620" spc="-110">
                <a:solidFill>
                  <a:srgbClr val="561C5B"/>
                </a:solidFill>
                <a:latin typeface="Open Sauce"/>
                <a:ea typeface="Open Sauce"/>
                <a:cs typeface="Open Sauce"/>
                <a:sym typeface="Open Sauce"/>
              </a:rPr>
              <a:t>Sett opp en plakat med en fast dato og klokkeslett naboene dine kan sette ut tomflasker, så panter du dem og sender pengene til fasteaksjonen. Da gjør du også noe for miljøet!</a:t>
            </a:r>
          </a:p>
          <a:p>
            <a:pPr algn="l">
              <a:lnSpc>
                <a:spcPts val="3014"/>
              </a:lnSpc>
              <a:spcBef>
                <a:spcPct val="0"/>
              </a:spcBef>
            </a:pPr>
            <a:endParaRPr lang="en-US" sz="2620" spc="-110">
              <a:solidFill>
                <a:srgbClr val="561C5B"/>
              </a:solidFill>
              <a:latin typeface="Open Sauce"/>
              <a:ea typeface="Open Sauce"/>
              <a:cs typeface="Open Sauce"/>
              <a:sym typeface="Open Sauce"/>
            </a:endParaRPr>
          </a:p>
        </p:txBody>
      </p:sp>
      <p:sp>
        <p:nvSpPr>
          <p:cNvPr id="6" name="Freeform 6"/>
          <p:cNvSpPr/>
          <p:nvPr/>
        </p:nvSpPr>
        <p:spPr>
          <a:xfrm>
            <a:off x="16064001" y="234175"/>
            <a:ext cx="2021891" cy="386992"/>
          </a:xfrm>
          <a:custGeom>
            <a:avLst/>
            <a:gdLst/>
            <a:ahLst/>
            <a:cxnLst/>
            <a:rect l="l" t="t" r="r" b="b"/>
            <a:pathLst>
              <a:path w="2021891" h="386992">
                <a:moveTo>
                  <a:pt x="0" y="0"/>
                </a:moveTo>
                <a:lnTo>
                  <a:pt x="2021890" y="0"/>
                </a:lnTo>
                <a:lnTo>
                  <a:pt x="2021890" y="386991"/>
                </a:lnTo>
                <a:lnTo>
                  <a:pt x="0" y="386991"/>
                </a:lnTo>
                <a:lnTo>
                  <a:pt x="0" y="0"/>
                </a:lnTo>
                <a:close/>
              </a:path>
            </a:pathLst>
          </a:custGeom>
          <a:blipFill>
            <a:blip r:embed="rId3"/>
            <a:stretch>
              <a:fillRect/>
            </a:stretch>
          </a:blipFill>
        </p:spPr>
        <p:txBody>
          <a:bodyPr/>
          <a:lstStyle/>
          <a:p>
            <a:endParaRPr lang="nb-NO"/>
          </a:p>
        </p:txBody>
      </p:sp>
      <p:sp>
        <p:nvSpPr>
          <p:cNvPr id="7" name="TekstSylinder 6">
            <a:extLst>
              <a:ext uri="{FF2B5EF4-FFF2-40B4-BE49-F238E27FC236}">
                <a16:creationId xmlns:a16="http://schemas.microsoft.com/office/drawing/2014/main" id="{B5384289-1B42-EE01-EA0F-9BF6BCF06DB9}"/>
              </a:ext>
            </a:extLst>
          </p:cNvPr>
          <p:cNvSpPr txBox="1"/>
          <p:nvPr/>
        </p:nvSpPr>
        <p:spPr>
          <a:xfrm>
            <a:off x="9211878" y="1047750"/>
            <a:ext cx="2971800" cy="276999"/>
          </a:xfrm>
          <a:prstGeom prst="rect">
            <a:avLst/>
          </a:prstGeom>
          <a:noFill/>
        </p:spPr>
        <p:txBody>
          <a:bodyPr wrap="square" rtlCol="0">
            <a:spAutoFit/>
          </a:bodyPr>
          <a:lstStyle/>
          <a:p>
            <a:r>
              <a:rPr lang="nb-NO" sz="1200" dirty="0">
                <a:solidFill>
                  <a:schemeClr val="bg1"/>
                </a:solidFill>
              </a:rPr>
              <a:t>Foto: Caritas Norge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F7F1"/>
        </a:solidFill>
        <a:effectLst/>
      </p:bgPr>
    </p:bg>
    <p:spTree>
      <p:nvGrpSpPr>
        <p:cNvPr id="1" name=""/>
        <p:cNvGrpSpPr/>
        <p:nvPr/>
      </p:nvGrpSpPr>
      <p:grpSpPr>
        <a:xfrm>
          <a:off x="0" y="0"/>
          <a:ext cx="0" cy="0"/>
          <a:chOff x="0" y="0"/>
          <a:chExt cx="0" cy="0"/>
        </a:xfrm>
      </p:grpSpPr>
      <p:pic>
        <p:nvPicPr>
          <p:cNvPr id="4" name="Bilde 3" descr="Et bilde som inneholder tekst, Menneskeansikt, skjermbilde, klær&#10;&#10;KI-generert innhold kan være feil.">
            <a:extLst>
              <a:ext uri="{FF2B5EF4-FFF2-40B4-BE49-F238E27FC236}">
                <a16:creationId xmlns:a16="http://schemas.microsoft.com/office/drawing/2014/main" id="{CE0C1E38-1502-F7A8-F889-1265257FD8EB}"/>
              </a:ext>
            </a:extLst>
          </p:cNvPr>
          <p:cNvPicPr>
            <a:picLocks noChangeAspect="1"/>
          </p:cNvPicPr>
          <p:nvPr/>
        </p:nvPicPr>
        <p:blipFill>
          <a:blip r:embed="rId2">
            <a:extLst>
              <a:ext uri="{28A0092B-C50C-407E-A947-70E740481C1C}">
                <a14:useLocalDpi xmlns:a14="http://schemas.microsoft.com/office/drawing/2010/main" val="0"/>
              </a:ext>
            </a:extLst>
          </a:blip>
          <a:srcRect t="18749" b="1651"/>
          <a:stretch>
            <a:fillRect/>
          </a:stretch>
        </p:blipFill>
        <p:spPr>
          <a:xfrm>
            <a:off x="0" y="0"/>
            <a:ext cx="18288000" cy="10287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F7F1"/>
        </a:solidFill>
        <a:effectLst/>
      </p:bgPr>
    </p:bg>
    <p:spTree>
      <p:nvGrpSpPr>
        <p:cNvPr id="1" name=""/>
        <p:cNvGrpSpPr/>
        <p:nvPr/>
      </p:nvGrpSpPr>
      <p:grpSpPr>
        <a:xfrm>
          <a:off x="0" y="0"/>
          <a:ext cx="0" cy="0"/>
          <a:chOff x="0" y="0"/>
          <a:chExt cx="0" cy="0"/>
        </a:xfrm>
      </p:grpSpPr>
      <p:grpSp>
        <p:nvGrpSpPr>
          <p:cNvPr id="2" name="Group 2"/>
          <p:cNvGrpSpPr/>
          <p:nvPr/>
        </p:nvGrpSpPr>
        <p:grpSpPr>
          <a:xfrm>
            <a:off x="6334545" y="1222954"/>
            <a:ext cx="1898776" cy="189877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3B9"/>
            </a:solidFill>
          </p:spPr>
          <p:txBody>
            <a:bodyPr/>
            <a:lstStyle/>
            <a:p>
              <a:endParaRPr lang="nb-NO"/>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1028700" y="1544327"/>
            <a:ext cx="6780135" cy="1294130"/>
          </a:xfrm>
          <a:prstGeom prst="rect">
            <a:avLst/>
          </a:prstGeom>
        </p:spPr>
        <p:txBody>
          <a:bodyPr lIns="0" tIns="0" rIns="0" bIns="0" rtlCol="0" anchor="t">
            <a:spAutoFit/>
          </a:bodyPr>
          <a:lstStyle/>
          <a:p>
            <a:pPr algn="l">
              <a:lnSpc>
                <a:spcPts val="10120"/>
              </a:lnSpc>
            </a:pPr>
            <a:r>
              <a:rPr lang="en-US" sz="8800" b="1" spc="-369">
                <a:solidFill>
                  <a:srgbClr val="461151"/>
                </a:solidFill>
                <a:latin typeface="Open Sauce Bold"/>
                <a:ea typeface="Open Sauce Bold"/>
                <a:cs typeface="Open Sauce Bold"/>
                <a:sym typeface="Open Sauce Bold"/>
              </a:rPr>
              <a:t>Hva er faste?</a:t>
            </a:r>
          </a:p>
        </p:txBody>
      </p:sp>
      <p:grpSp>
        <p:nvGrpSpPr>
          <p:cNvPr id="6" name="Group 6"/>
          <p:cNvGrpSpPr/>
          <p:nvPr/>
        </p:nvGrpSpPr>
        <p:grpSpPr>
          <a:xfrm>
            <a:off x="1478136" y="4223098"/>
            <a:ext cx="6272113" cy="5035202"/>
            <a:chOff x="0" y="0"/>
            <a:chExt cx="1273307" cy="1022201"/>
          </a:xfrm>
        </p:grpSpPr>
        <p:sp>
          <p:nvSpPr>
            <p:cNvPr id="7" name="Freeform 7"/>
            <p:cNvSpPr/>
            <p:nvPr/>
          </p:nvSpPr>
          <p:spPr>
            <a:xfrm>
              <a:off x="0" y="0"/>
              <a:ext cx="1273307" cy="1022201"/>
            </a:xfrm>
            <a:custGeom>
              <a:avLst/>
              <a:gdLst/>
              <a:ahLst/>
              <a:cxnLst/>
              <a:rect l="l" t="t" r="r" b="b"/>
              <a:pathLst>
                <a:path w="1273307" h="1022201">
                  <a:moveTo>
                    <a:pt x="123434" y="0"/>
                  </a:moveTo>
                  <a:lnTo>
                    <a:pt x="1149873" y="0"/>
                  </a:lnTo>
                  <a:cubicBezTo>
                    <a:pt x="1182610" y="0"/>
                    <a:pt x="1214006" y="13005"/>
                    <a:pt x="1237154" y="36153"/>
                  </a:cubicBezTo>
                  <a:cubicBezTo>
                    <a:pt x="1260302" y="59301"/>
                    <a:pt x="1273307" y="90697"/>
                    <a:pt x="1273307" y="123434"/>
                  </a:cubicBezTo>
                  <a:lnTo>
                    <a:pt x="1273307" y="898767"/>
                  </a:lnTo>
                  <a:cubicBezTo>
                    <a:pt x="1273307" y="931503"/>
                    <a:pt x="1260302" y="962899"/>
                    <a:pt x="1237154" y="986048"/>
                  </a:cubicBezTo>
                  <a:cubicBezTo>
                    <a:pt x="1214006" y="1009196"/>
                    <a:pt x="1182610" y="1022201"/>
                    <a:pt x="1149873" y="1022201"/>
                  </a:cubicBezTo>
                  <a:lnTo>
                    <a:pt x="123434" y="1022201"/>
                  </a:lnTo>
                  <a:cubicBezTo>
                    <a:pt x="90697" y="1022201"/>
                    <a:pt x="59301" y="1009196"/>
                    <a:pt x="36153" y="986048"/>
                  </a:cubicBezTo>
                  <a:cubicBezTo>
                    <a:pt x="13005" y="962899"/>
                    <a:pt x="0" y="931503"/>
                    <a:pt x="0" y="898767"/>
                  </a:cubicBezTo>
                  <a:lnTo>
                    <a:pt x="0" y="123434"/>
                  </a:lnTo>
                  <a:cubicBezTo>
                    <a:pt x="0" y="90697"/>
                    <a:pt x="13005" y="59301"/>
                    <a:pt x="36153" y="36153"/>
                  </a:cubicBezTo>
                  <a:cubicBezTo>
                    <a:pt x="59301" y="13005"/>
                    <a:pt x="90697" y="0"/>
                    <a:pt x="123434" y="0"/>
                  </a:cubicBezTo>
                  <a:close/>
                </a:path>
              </a:pathLst>
            </a:custGeom>
            <a:solidFill>
              <a:srgbClr val="FFF3B9"/>
            </a:solidFill>
          </p:spPr>
          <p:txBody>
            <a:bodyPr/>
            <a:lstStyle/>
            <a:p>
              <a:endParaRPr lang="nb-NO"/>
            </a:p>
          </p:txBody>
        </p:sp>
        <p:sp>
          <p:nvSpPr>
            <p:cNvPr id="8" name="TextBox 8"/>
            <p:cNvSpPr txBox="1"/>
            <p:nvPr/>
          </p:nvSpPr>
          <p:spPr>
            <a:xfrm>
              <a:off x="0" y="0"/>
              <a:ext cx="1273307" cy="1022201"/>
            </a:xfrm>
            <a:prstGeom prst="rect">
              <a:avLst/>
            </a:prstGeom>
          </p:spPr>
          <p:txBody>
            <a:bodyPr lIns="50800" tIns="50800" rIns="50800" bIns="50800" rtlCol="0" anchor="ctr"/>
            <a:lstStyle/>
            <a:p>
              <a:pPr algn="ctr">
                <a:lnSpc>
                  <a:spcPts val="1610"/>
                </a:lnSpc>
              </a:pPr>
              <a:endParaRPr/>
            </a:p>
          </p:txBody>
        </p:sp>
      </p:grpSp>
      <p:grpSp>
        <p:nvGrpSpPr>
          <p:cNvPr id="9" name="Group 9"/>
          <p:cNvGrpSpPr/>
          <p:nvPr/>
        </p:nvGrpSpPr>
        <p:grpSpPr>
          <a:xfrm>
            <a:off x="9302305" y="4223098"/>
            <a:ext cx="6250518" cy="5035202"/>
            <a:chOff x="0" y="0"/>
            <a:chExt cx="1268923" cy="1022201"/>
          </a:xfrm>
        </p:grpSpPr>
        <p:sp>
          <p:nvSpPr>
            <p:cNvPr id="10" name="Freeform 10"/>
            <p:cNvSpPr/>
            <p:nvPr/>
          </p:nvSpPr>
          <p:spPr>
            <a:xfrm>
              <a:off x="0" y="0"/>
              <a:ext cx="1268923" cy="1022201"/>
            </a:xfrm>
            <a:custGeom>
              <a:avLst/>
              <a:gdLst/>
              <a:ahLst/>
              <a:cxnLst/>
              <a:rect l="l" t="t" r="r" b="b"/>
              <a:pathLst>
                <a:path w="1268923" h="1022201">
                  <a:moveTo>
                    <a:pt x="123860" y="0"/>
                  </a:moveTo>
                  <a:lnTo>
                    <a:pt x="1145062" y="0"/>
                  </a:lnTo>
                  <a:cubicBezTo>
                    <a:pt x="1177912" y="0"/>
                    <a:pt x="1209417" y="13050"/>
                    <a:pt x="1232645" y="36278"/>
                  </a:cubicBezTo>
                  <a:cubicBezTo>
                    <a:pt x="1255873" y="59506"/>
                    <a:pt x="1268923" y="91011"/>
                    <a:pt x="1268923" y="123860"/>
                  </a:cubicBezTo>
                  <a:lnTo>
                    <a:pt x="1268923" y="898340"/>
                  </a:lnTo>
                  <a:cubicBezTo>
                    <a:pt x="1268923" y="966746"/>
                    <a:pt x="1213469" y="1022201"/>
                    <a:pt x="1145062" y="1022201"/>
                  </a:cubicBezTo>
                  <a:lnTo>
                    <a:pt x="123860" y="1022201"/>
                  </a:lnTo>
                  <a:cubicBezTo>
                    <a:pt x="91011" y="1022201"/>
                    <a:pt x="59506" y="1009151"/>
                    <a:pt x="36278" y="985923"/>
                  </a:cubicBezTo>
                  <a:cubicBezTo>
                    <a:pt x="13050" y="962694"/>
                    <a:pt x="0" y="931190"/>
                    <a:pt x="0" y="898340"/>
                  </a:cubicBezTo>
                  <a:lnTo>
                    <a:pt x="0" y="123860"/>
                  </a:lnTo>
                  <a:cubicBezTo>
                    <a:pt x="0" y="91011"/>
                    <a:pt x="13050" y="59506"/>
                    <a:pt x="36278" y="36278"/>
                  </a:cubicBezTo>
                  <a:cubicBezTo>
                    <a:pt x="59506" y="13050"/>
                    <a:pt x="91011" y="0"/>
                    <a:pt x="123860" y="0"/>
                  </a:cubicBezTo>
                  <a:close/>
                </a:path>
              </a:pathLst>
            </a:custGeom>
            <a:solidFill>
              <a:srgbClr val="C5B9F3">
                <a:alpha val="54902"/>
              </a:srgbClr>
            </a:solidFill>
            <a:ln cap="rnd">
              <a:noFill/>
              <a:prstDash val="solid"/>
              <a:round/>
            </a:ln>
          </p:spPr>
          <p:txBody>
            <a:bodyPr/>
            <a:lstStyle/>
            <a:p>
              <a:endParaRPr lang="nb-NO"/>
            </a:p>
          </p:txBody>
        </p:sp>
        <p:sp>
          <p:nvSpPr>
            <p:cNvPr id="11" name="TextBox 11"/>
            <p:cNvSpPr txBox="1"/>
            <p:nvPr/>
          </p:nvSpPr>
          <p:spPr>
            <a:xfrm>
              <a:off x="0" y="0"/>
              <a:ext cx="1268923" cy="1022201"/>
            </a:xfrm>
            <a:prstGeom prst="rect">
              <a:avLst/>
            </a:prstGeom>
          </p:spPr>
          <p:txBody>
            <a:bodyPr lIns="50800" tIns="50800" rIns="50800" bIns="50800" rtlCol="0" anchor="ctr"/>
            <a:lstStyle/>
            <a:p>
              <a:pPr algn="ctr">
                <a:lnSpc>
                  <a:spcPts val="1610"/>
                </a:lnSpc>
              </a:pPr>
              <a:endParaRPr/>
            </a:p>
          </p:txBody>
        </p:sp>
      </p:grpSp>
      <p:sp>
        <p:nvSpPr>
          <p:cNvPr id="12" name="TextBox 12"/>
          <p:cNvSpPr txBox="1"/>
          <p:nvPr/>
        </p:nvSpPr>
        <p:spPr>
          <a:xfrm>
            <a:off x="2345354" y="4741330"/>
            <a:ext cx="4572795" cy="3975683"/>
          </a:xfrm>
          <a:prstGeom prst="rect">
            <a:avLst/>
          </a:prstGeom>
        </p:spPr>
        <p:txBody>
          <a:bodyPr lIns="0" tIns="0" rIns="0" bIns="0" rtlCol="0" anchor="t">
            <a:spAutoFit/>
          </a:bodyPr>
          <a:lstStyle/>
          <a:p>
            <a:pPr algn="l">
              <a:lnSpc>
                <a:spcPts val="2405"/>
              </a:lnSpc>
            </a:pPr>
            <a:r>
              <a:rPr lang="en-US" sz="2091">
                <a:solidFill>
                  <a:srgbClr val="561C5B"/>
                </a:solidFill>
                <a:latin typeface="Open Sauce"/>
                <a:ea typeface="Open Sauce"/>
                <a:cs typeface="Open Sauce"/>
                <a:sym typeface="Open Sauce"/>
              </a:rPr>
              <a:t>Fastetiden starter med askeonsdag, varer i 40 dager og er en forberedelse til påsken. </a:t>
            </a:r>
          </a:p>
          <a:p>
            <a:pPr algn="l">
              <a:lnSpc>
                <a:spcPts val="2405"/>
              </a:lnSpc>
            </a:pPr>
            <a:endParaRPr lang="en-US" sz="2091">
              <a:solidFill>
                <a:srgbClr val="561C5B"/>
              </a:solidFill>
              <a:latin typeface="Open Sauce"/>
              <a:ea typeface="Open Sauce"/>
              <a:cs typeface="Open Sauce"/>
              <a:sym typeface="Open Sauce"/>
            </a:endParaRPr>
          </a:p>
          <a:p>
            <a:pPr algn="l">
              <a:lnSpc>
                <a:spcPts val="2405"/>
              </a:lnSpc>
            </a:pPr>
            <a:r>
              <a:rPr lang="en-US" sz="2091">
                <a:solidFill>
                  <a:srgbClr val="561C5B"/>
                </a:solidFill>
                <a:latin typeface="Open Sauce"/>
                <a:ea typeface="Open Sauce"/>
                <a:cs typeface="Open Sauce"/>
                <a:sym typeface="Open Sauce"/>
              </a:rPr>
              <a:t>Vi forbereder oss til påsken ved å tenke på hva det betyr å tro, og hvordan man må leve på grunn av troen. </a:t>
            </a:r>
          </a:p>
          <a:p>
            <a:pPr algn="l">
              <a:lnSpc>
                <a:spcPts val="2405"/>
              </a:lnSpc>
            </a:pPr>
            <a:endParaRPr lang="en-US" sz="2091">
              <a:solidFill>
                <a:srgbClr val="561C5B"/>
              </a:solidFill>
              <a:latin typeface="Open Sauce"/>
              <a:ea typeface="Open Sauce"/>
              <a:cs typeface="Open Sauce"/>
              <a:sym typeface="Open Sauce"/>
            </a:endParaRPr>
          </a:p>
          <a:p>
            <a:pPr algn="l">
              <a:lnSpc>
                <a:spcPts val="2405"/>
              </a:lnSpc>
            </a:pPr>
            <a:r>
              <a:rPr lang="en-US" sz="2091">
                <a:solidFill>
                  <a:srgbClr val="561C5B"/>
                </a:solidFill>
                <a:latin typeface="Open Sauce"/>
                <a:ea typeface="Open Sauce"/>
                <a:cs typeface="Open Sauce"/>
                <a:sym typeface="Open Sauce"/>
              </a:rPr>
              <a:t>Kanskje det ikke er så viktig å spise masse god mat eller å eie mange ting? Å faste betyr nemlig å gi avkall på noe.</a:t>
            </a:r>
          </a:p>
        </p:txBody>
      </p:sp>
      <p:sp>
        <p:nvSpPr>
          <p:cNvPr id="13" name="TextBox 13"/>
          <p:cNvSpPr txBox="1"/>
          <p:nvPr/>
        </p:nvSpPr>
        <p:spPr>
          <a:xfrm>
            <a:off x="10158725" y="4676708"/>
            <a:ext cx="4537677" cy="4137506"/>
          </a:xfrm>
          <a:prstGeom prst="rect">
            <a:avLst/>
          </a:prstGeom>
        </p:spPr>
        <p:txBody>
          <a:bodyPr lIns="0" tIns="0" rIns="0" bIns="0" rtlCol="0" anchor="t">
            <a:spAutoFit/>
          </a:bodyPr>
          <a:lstStyle/>
          <a:p>
            <a:pPr algn="l">
              <a:lnSpc>
                <a:spcPts val="2387"/>
              </a:lnSpc>
            </a:pPr>
            <a:r>
              <a:rPr lang="en-US" sz="2075" b="1">
                <a:solidFill>
                  <a:srgbClr val="561C5B"/>
                </a:solidFill>
                <a:latin typeface="Open Sauce Bold"/>
                <a:ea typeface="Open Sauce Bold"/>
                <a:cs typeface="Open Sauce Bold"/>
                <a:sym typeface="Open Sauce Bold"/>
              </a:rPr>
              <a:t>Hvordan gir man avkall på noe? </a:t>
            </a:r>
          </a:p>
          <a:p>
            <a:pPr algn="l">
              <a:lnSpc>
                <a:spcPts val="2387"/>
              </a:lnSpc>
            </a:pPr>
            <a:endParaRPr lang="en-US" sz="2075" b="1">
              <a:solidFill>
                <a:srgbClr val="561C5B"/>
              </a:solidFill>
              <a:latin typeface="Open Sauce Bold"/>
              <a:ea typeface="Open Sauce Bold"/>
              <a:cs typeface="Open Sauce Bold"/>
              <a:sym typeface="Open Sauce Bold"/>
            </a:endParaRPr>
          </a:p>
          <a:p>
            <a:pPr algn="l">
              <a:lnSpc>
                <a:spcPts val="2387"/>
              </a:lnSpc>
            </a:pPr>
            <a:r>
              <a:rPr lang="en-US" sz="2075">
                <a:solidFill>
                  <a:srgbClr val="561C5B"/>
                </a:solidFill>
                <a:latin typeface="Open Sauce"/>
                <a:ea typeface="Open Sauce"/>
                <a:cs typeface="Open Sauce"/>
                <a:sym typeface="Open Sauce"/>
              </a:rPr>
              <a:t>Det kan for eksempel være å hoppe over desserten etter middag, spise mindre godteri på lørdagskvelden, droppe et kafébesøk, la være å kjøpe enda en ny genser eller å se mindre på skjerm. </a:t>
            </a:r>
          </a:p>
          <a:p>
            <a:pPr algn="l">
              <a:lnSpc>
                <a:spcPts val="2387"/>
              </a:lnSpc>
            </a:pPr>
            <a:endParaRPr lang="en-US" sz="2075">
              <a:solidFill>
                <a:srgbClr val="561C5B"/>
              </a:solidFill>
              <a:latin typeface="Open Sauce"/>
              <a:ea typeface="Open Sauce"/>
              <a:cs typeface="Open Sauce"/>
              <a:sym typeface="Open Sauce"/>
            </a:endParaRPr>
          </a:p>
          <a:p>
            <a:pPr algn="l">
              <a:lnSpc>
                <a:spcPts val="2387"/>
              </a:lnSpc>
            </a:pPr>
            <a:r>
              <a:rPr lang="en-US" sz="2075">
                <a:solidFill>
                  <a:srgbClr val="561C5B"/>
                </a:solidFill>
                <a:latin typeface="Open Sauce"/>
                <a:ea typeface="Open Sauce"/>
                <a:cs typeface="Open Sauce"/>
                <a:sym typeface="Open Sauce"/>
              </a:rPr>
              <a:t>Tiden og pengene man sparer, kan man bruke på noen som trenger det. Man kan for eksempel støtte Caritas sin fasteaksjon.​</a:t>
            </a:r>
          </a:p>
        </p:txBody>
      </p:sp>
      <p:sp>
        <p:nvSpPr>
          <p:cNvPr id="14" name="Freeform 14"/>
          <p:cNvSpPr/>
          <p:nvPr/>
        </p:nvSpPr>
        <p:spPr>
          <a:xfrm>
            <a:off x="16064001" y="234175"/>
            <a:ext cx="2021891" cy="386992"/>
          </a:xfrm>
          <a:custGeom>
            <a:avLst/>
            <a:gdLst/>
            <a:ahLst/>
            <a:cxnLst/>
            <a:rect l="l" t="t" r="r" b="b"/>
            <a:pathLst>
              <a:path w="2021891" h="386992">
                <a:moveTo>
                  <a:pt x="0" y="0"/>
                </a:moveTo>
                <a:lnTo>
                  <a:pt x="2021890" y="0"/>
                </a:lnTo>
                <a:lnTo>
                  <a:pt x="2021890" y="386991"/>
                </a:lnTo>
                <a:lnTo>
                  <a:pt x="0" y="386991"/>
                </a:lnTo>
                <a:lnTo>
                  <a:pt x="0" y="0"/>
                </a:lnTo>
                <a:close/>
              </a:path>
            </a:pathLst>
          </a:custGeom>
          <a:blipFill>
            <a:blip r:embed="rId3"/>
            <a:stretch>
              <a:fillRect/>
            </a:stretch>
          </a:blipFill>
        </p:spPr>
        <p:txBody>
          <a:bodyPr/>
          <a:lstStyle/>
          <a:p>
            <a:endParaRPr lang="nb-NO"/>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F7F1"/>
        </a:solidFill>
        <a:effectLst/>
      </p:bgPr>
    </p:bg>
    <p:spTree>
      <p:nvGrpSpPr>
        <p:cNvPr id="1" name=""/>
        <p:cNvGrpSpPr/>
        <p:nvPr/>
      </p:nvGrpSpPr>
      <p:grpSpPr>
        <a:xfrm>
          <a:off x="0" y="0"/>
          <a:ext cx="0" cy="0"/>
          <a:chOff x="0" y="0"/>
          <a:chExt cx="0" cy="0"/>
        </a:xfrm>
      </p:grpSpPr>
      <p:grpSp>
        <p:nvGrpSpPr>
          <p:cNvPr id="2" name="Group 2"/>
          <p:cNvGrpSpPr/>
          <p:nvPr/>
        </p:nvGrpSpPr>
        <p:grpSpPr>
          <a:xfrm>
            <a:off x="9733254" y="1926414"/>
            <a:ext cx="1009840" cy="100984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3B9"/>
            </a:solidFill>
          </p:spPr>
          <p:txBody>
            <a:bodyPr/>
            <a:lstStyle/>
            <a:p>
              <a:endParaRPr lang="nb-NO"/>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96651" y="4996442"/>
            <a:ext cx="6362150" cy="3997688"/>
            <a:chOff x="0" y="0"/>
            <a:chExt cx="1675628" cy="1052889"/>
          </a:xfrm>
        </p:grpSpPr>
        <p:sp>
          <p:nvSpPr>
            <p:cNvPr id="6" name="Freeform 6"/>
            <p:cNvSpPr/>
            <p:nvPr/>
          </p:nvSpPr>
          <p:spPr>
            <a:xfrm>
              <a:off x="0" y="0"/>
              <a:ext cx="1675628" cy="1052889"/>
            </a:xfrm>
            <a:custGeom>
              <a:avLst/>
              <a:gdLst/>
              <a:ahLst/>
              <a:cxnLst/>
              <a:rect l="l" t="t" r="r" b="b"/>
              <a:pathLst>
                <a:path w="1675628" h="1052889">
                  <a:moveTo>
                    <a:pt x="121687" y="0"/>
                  </a:moveTo>
                  <a:lnTo>
                    <a:pt x="1553941" y="0"/>
                  </a:lnTo>
                  <a:cubicBezTo>
                    <a:pt x="1621147" y="0"/>
                    <a:pt x="1675628" y="54481"/>
                    <a:pt x="1675628" y="121687"/>
                  </a:cubicBezTo>
                  <a:lnTo>
                    <a:pt x="1675628" y="931202"/>
                  </a:lnTo>
                  <a:cubicBezTo>
                    <a:pt x="1675628" y="998408"/>
                    <a:pt x="1621147" y="1052889"/>
                    <a:pt x="1553941" y="1052889"/>
                  </a:cubicBezTo>
                  <a:lnTo>
                    <a:pt x="121687" y="1052889"/>
                  </a:lnTo>
                  <a:cubicBezTo>
                    <a:pt x="54481" y="1052889"/>
                    <a:pt x="0" y="998408"/>
                    <a:pt x="0" y="931202"/>
                  </a:cubicBezTo>
                  <a:lnTo>
                    <a:pt x="0" y="121687"/>
                  </a:lnTo>
                  <a:cubicBezTo>
                    <a:pt x="0" y="54481"/>
                    <a:pt x="54481" y="0"/>
                    <a:pt x="121687" y="0"/>
                  </a:cubicBezTo>
                  <a:close/>
                </a:path>
              </a:pathLst>
            </a:custGeom>
            <a:solidFill>
              <a:srgbClr val="FFF3B9"/>
            </a:solidFill>
          </p:spPr>
          <p:txBody>
            <a:bodyPr/>
            <a:lstStyle/>
            <a:p>
              <a:endParaRPr lang="nb-NO"/>
            </a:p>
          </p:txBody>
        </p:sp>
        <p:sp>
          <p:nvSpPr>
            <p:cNvPr id="7" name="TextBox 7"/>
            <p:cNvSpPr txBox="1"/>
            <p:nvPr/>
          </p:nvSpPr>
          <p:spPr>
            <a:xfrm>
              <a:off x="0" y="0"/>
              <a:ext cx="1675628" cy="1052889"/>
            </a:xfrm>
            <a:prstGeom prst="rect">
              <a:avLst/>
            </a:prstGeom>
          </p:spPr>
          <p:txBody>
            <a:bodyPr lIns="50800" tIns="50800" rIns="50800" bIns="50800" rtlCol="0" anchor="ctr"/>
            <a:lstStyle/>
            <a:p>
              <a:pPr algn="ctr">
                <a:lnSpc>
                  <a:spcPts val="1610"/>
                </a:lnSpc>
              </a:pPr>
              <a:endParaRPr/>
            </a:p>
          </p:txBody>
        </p:sp>
      </p:grpSp>
      <p:grpSp>
        <p:nvGrpSpPr>
          <p:cNvPr id="8" name="Group 8"/>
          <p:cNvGrpSpPr>
            <a:grpSpLocks noChangeAspect="1"/>
          </p:cNvGrpSpPr>
          <p:nvPr/>
        </p:nvGrpSpPr>
        <p:grpSpPr>
          <a:xfrm rot="-533066">
            <a:off x="780886" y="498930"/>
            <a:ext cx="5003619" cy="5812754"/>
            <a:chOff x="0" y="0"/>
            <a:chExt cx="5466080" cy="6350000"/>
          </a:xfrm>
        </p:grpSpPr>
        <p:sp>
          <p:nvSpPr>
            <p:cNvPr id="9" name="Freeform 9"/>
            <p:cNvSpPr/>
            <p:nvPr/>
          </p:nvSpPr>
          <p:spPr>
            <a:xfrm>
              <a:off x="0" y="0"/>
              <a:ext cx="5438261" cy="6348730"/>
            </a:xfrm>
            <a:custGeom>
              <a:avLst/>
              <a:gdLst/>
              <a:ahLst/>
              <a:cxnLst/>
              <a:rect l="l" t="t" r="r" b="b"/>
              <a:pathLst>
                <a:path w="5438261"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nb-NO"/>
            </a:p>
          </p:txBody>
        </p:sp>
        <p:sp>
          <p:nvSpPr>
            <p:cNvPr id="10" name="Freeform 10"/>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3"/>
              <a:stretch>
                <a:fillRect l="-21999" r="-21999"/>
              </a:stretch>
            </a:blipFill>
          </p:spPr>
          <p:txBody>
            <a:bodyPr/>
            <a:lstStyle/>
            <a:p>
              <a:endParaRPr lang="nb-NO"/>
            </a:p>
          </p:txBody>
        </p:sp>
        <p:sp>
          <p:nvSpPr>
            <p:cNvPr id="11" name="Freeform 11"/>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nb-NO"/>
            </a:p>
          </p:txBody>
        </p:sp>
        <p:sp>
          <p:nvSpPr>
            <p:cNvPr id="12" name="Freeform 12"/>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nb-NO"/>
            </a:p>
          </p:txBody>
        </p:sp>
      </p:grpSp>
      <p:grpSp>
        <p:nvGrpSpPr>
          <p:cNvPr id="13" name="Group 13"/>
          <p:cNvGrpSpPr>
            <a:grpSpLocks noChangeAspect="1"/>
          </p:cNvGrpSpPr>
          <p:nvPr/>
        </p:nvGrpSpPr>
        <p:grpSpPr>
          <a:xfrm rot="543772">
            <a:off x="4214959" y="3734542"/>
            <a:ext cx="4541834" cy="5276294"/>
            <a:chOff x="0" y="0"/>
            <a:chExt cx="5466080" cy="6350000"/>
          </a:xfrm>
        </p:grpSpPr>
        <p:sp>
          <p:nvSpPr>
            <p:cNvPr id="14" name="Freeform 14"/>
            <p:cNvSpPr/>
            <p:nvPr/>
          </p:nvSpPr>
          <p:spPr>
            <a:xfrm>
              <a:off x="0" y="0"/>
              <a:ext cx="5438261" cy="6348730"/>
            </a:xfrm>
            <a:custGeom>
              <a:avLst/>
              <a:gdLst/>
              <a:ahLst/>
              <a:cxnLst/>
              <a:rect l="l" t="t" r="r" b="b"/>
              <a:pathLst>
                <a:path w="5438261"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nb-NO"/>
            </a:p>
          </p:txBody>
        </p:sp>
        <p:sp>
          <p:nvSpPr>
            <p:cNvPr id="15" name="Freeform 15"/>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4"/>
              <a:stretch>
                <a:fillRect l="-4156" t="-5348" r="-57596" b="-147549"/>
              </a:stretch>
            </a:blipFill>
          </p:spPr>
          <p:txBody>
            <a:bodyPr/>
            <a:lstStyle/>
            <a:p>
              <a:endParaRPr lang="nb-NO"/>
            </a:p>
          </p:txBody>
        </p:sp>
        <p:sp>
          <p:nvSpPr>
            <p:cNvPr id="16" name="Freeform 16"/>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nb-NO"/>
            </a:p>
          </p:txBody>
        </p:sp>
        <p:sp>
          <p:nvSpPr>
            <p:cNvPr id="17" name="Freeform 17"/>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nb-NO"/>
            </a:p>
          </p:txBody>
        </p:sp>
      </p:grpSp>
      <p:sp>
        <p:nvSpPr>
          <p:cNvPr id="18" name="TextBox 18"/>
          <p:cNvSpPr txBox="1"/>
          <p:nvPr/>
        </p:nvSpPr>
        <p:spPr>
          <a:xfrm>
            <a:off x="10296651" y="2143575"/>
            <a:ext cx="6778295" cy="2570480"/>
          </a:xfrm>
          <a:prstGeom prst="rect">
            <a:avLst/>
          </a:prstGeom>
        </p:spPr>
        <p:txBody>
          <a:bodyPr lIns="0" tIns="0" rIns="0" bIns="0" rtlCol="0" anchor="t">
            <a:spAutoFit/>
          </a:bodyPr>
          <a:lstStyle/>
          <a:p>
            <a:pPr algn="r">
              <a:lnSpc>
                <a:spcPts val="10120"/>
              </a:lnSpc>
            </a:pPr>
            <a:r>
              <a:rPr lang="en-US" sz="8800" b="1" spc="-369">
                <a:solidFill>
                  <a:srgbClr val="561C5B"/>
                </a:solidFill>
                <a:latin typeface="Open Sauce Bold"/>
                <a:ea typeface="Open Sauce Bold"/>
                <a:cs typeface="Open Sauce Bold"/>
                <a:sym typeface="Open Sauce Bold"/>
              </a:rPr>
              <a:t>Hva gjør man i fastetiden?</a:t>
            </a:r>
          </a:p>
        </p:txBody>
      </p:sp>
      <p:sp>
        <p:nvSpPr>
          <p:cNvPr id="19" name="TextBox 19"/>
          <p:cNvSpPr txBox="1"/>
          <p:nvPr/>
        </p:nvSpPr>
        <p:spPr>
          <a:xfrm>
            <a:off x="10670676" y="5581815"/>
            <a:ext cx="5614099" cy="2836467"/>
          </a:xfrm>
          <a:prstGeom prst="rect">
            <a:avLst/>
          </a:prstGeom>
        </p:spPr>
        <p:txBody>
          <a:bodyPr lIns="0" tIns="0" rIns="0" bIns="0" rtlCol="0" anchor="t">
            <a:spAutoFit/>
          </a:bodyPr>
          <a:lstStyle/>
          <a:p>
            <a:pPr algn="l">
              <a:lnSpc>
                <a:spcPts val="2280"/>
              </a:lnSpc>
            </a:pPr>
            <a:r>
              <a:rPr lang="en-US" sz="1983">
                <a:solidFill>
                  <a:srgbClr val="561C5B"/>
                </a:solidFill>
                <a:latin typeface="Open Sauce"/>
                <a:ea typeface="Open Sauce"/>
                <a:cs typeface="Open Sauce"/>
                <a:sym typeface="Open Sauce"/>
              </a:rPr>
              <a:t>Mange bruker fastetiden til å tenke på hva som er viktig i livet. </a:t>
            </a:r>
          </a:p>
          <a:p>
            <a:pPr algn="l">
              <a:lnSpc>
                <a:spcPts val="2280"/>
              </a:lnSpc>
            </a:pPr>
            <a:endParaRPr lang="en-US" sz="1983">
              <a:solidFill>
                <a:srgbClr val="561C5B"/>
              </a:solidFill>
              <a:latin typeface="Open Sauce"/>
              <a:ea typeface="Open Sauce"/>
              <a:cs typeface="Open Sauce"/>
              <a:sym typeface="Open Sauce"/>
            </a:endParaRPr>
          </a:p>
          <a:p>
            <a:pPr algn="l">
              <a:lnSpc>
                <a:spcPts val="2280"/>
              </a:lnSpc>
            </a:pPr>
            <a:r>
              <a:rPr lang="en-US" sz="1983">
                <a:solidFill>
                  <a:srgbClr val="561C5B"/>
                </a:solidFill>
                <a:latin typeface="Open Sauce"/>
                <a:ea typeface="Open Sauce"/>
                <a:cs typeface="Open Sauce"/>
                <a:sym typeface="Open Sauce"/>
              </a:rPr>
              <a:t>Hva som virkelig har verdi, som familie, vennskap og kjærlighet til Gud og andre mennesker. </a:t>
            </a:r>
          </a:p>
          <a:p>
            <a:pPr algn="l">
              <a:lnSpc>
                <a:spcPts val="2280"/>
              </a:lnSpc>
            </a:pPr>
            <a:endParaRPr lang="en-US" sz="1983">
              <a:solidFill>
                <a:srgbClr val="561C5B"/>
              </a:solidFill>
              <a:latin typeface="Open Sauce"/>
              <a:ea typeface="Open Sauce"/>
              <a:cs typeface="Open Sauce"/>
              <a:sym typeface="Open Sauce"/>
            </a:endParaRPr>
          </a:p>
          <a:p>
            <a:pPr algn="l">
              <a:lnSpc>
                <a:spcPts val="2280"/>
              </a:lnSpc>
            </a:pPr>
            <a:r>
              <a:rPr lang="en-US" sz="1983">
                <a:solidFill>
                  <a:srgbClr val="561C5B"/>
                </a:solidFill>
                <a:latin typeface="Open Sauce"/>
                <a:ea typeface="Open Sauce"/>
                <a:cs typeface="Open Sauce"/>
                <a:sym typeface="Open Sauce"/>
              </a:rPr>
              <a:t>Jesus sier at det å ha omsorg for mennesker man ikke kjenner heter </a:t>
            </a:r>
            <a:r>
              <a:rPr lang="en-US" sz="1983" i="1">
                <a:solidFill>
                  <a:srgbClr val="561C5B"/>
                </a:solidFill>
                <a:latin typeface="Open Sauce Italics"/>
                <a:ea typeface="Open Sauce Italics"/>
                <a:cs typeface="Open Sauce Italics"/>
                <a:sym typeface="Open Sauce Italics"/>
              </a:rPr>
              <a:t>nestekjærlighet. </a:t>
            </a:r>
            <a:r>
              <a:rPr lang="en-US" sz="1983">
                <a:solidFill>
                  <a:srgbClr val="561C5B"/>
                </a:solidFill>
                <a:latin typeface="Open Sauce"/>
                <a:ea typeface="Open Sauce"/>
                <a:cs typeface="Open Sauce"/>
                <a:sym typeface="Open Sauce"/>
              </a:rPr>
              <a:t>Det er en av de viktigste pliktene vi har som kristne.</a:t>
            </a:r>
          </a:p>
        </p:txBody>
      </p:sp>
      <p:sp>
        <p:nvSpPr>
          <p:cNvPr id="20" name="Freeform 20"/>
          <p:cNvSpPr/>
          <p:nvPr/>
        </p:nvSpPr>
        <p:spPr>
          <a:xfrm>
            <a:off x="16064001" y="234175"/>
            <a:ext cx="2021891" cy="386992"/>
          </a:xfrm>
          <a:custGeom>
            <a:avLst/>
            <a:gdLst/>
            <a:ahLst/>
            <a:cxnLst/>
            <a:rect l="l" t="t" r="r" b="b"/>
            <a:pathLst>
              <a:path w="2021891" h="386992">
                <a:moveTo>
                  <a:pt x="0" y="0"/>
                </a:moveTo>
                <a:lnTo>
                  <a:pt x="2021890" y="0"/>
                </a:lnTo>
                <a:lnTo>
                  <a:pt x="2021890" y="386991"/>
                </a:lnTo>
                <a:lnTo>
                  <a:pt x="0" y="386991"/>
                </a:lnTo>
                <a:lnTo>
                  <a:pt x="0" y="0"/>
                </a:lnTo>
                <a:close/>
              </a:path>
            </a:pathLst>
          </a:custGeom>
          <a:blipFill>
            <a:blip r:embed="rId5"/>
            <a:stretch>
              <a:fillRect/>
            </a:stretch>
          </a:blipFill>
        </p:spPr>
        <p:txBody>
          <a:bodyPr/>
          <a:lstStyle/>
          <a:p>
            <a:endParaRPr lang="nb-NO"/>
          </a:p>
        </p:txBody>
      </p:sp>
      <p:sp>
        <p:nvSpPr>
          <p:cNvPr id="21" name="TekstSylinder 20">
            <a:extLst>
              <a:ext uri="{FF2B5EF4-FFF2-40B4-BE49-F238E27FC236}">
                <a16:creationId xmlns:a16="http://schemas.microsoft.com/office/drawing/2014/main" id="{A0A63E5B-BA9E-E2FA-9C48-F9F211482B09}"/>
              </a:ext>
            </a:extLst>
          </p:cNvPr>
          <p:cNvSpPr txBox="1"/>
          <p:nvPr/>
        </p:nvSpPr>
        <p:spPr>
          <a:xfrm rot="569161">
            <a:off x="4257755" y="7471974"/>
            <a:ext cx="2971800" cy="276999"/>
          </a:xfrm>
          <a:prstGeom prst="rect">
            <a:avLst/>
          </a:prstGeom>
          <a:noFill/>
        </p:spPr>
        <p:txBody>
          <a:bodyPr wrap="square" rtlCol="0">
            <a:spAutoFit/>
          </a:bodyPr>
          <a:lstStyle/>
          <a:p>
            <a:r>
              <a:rPr lang="nb-NO" sz="1200" dirty="0">
                <a:solidFill>
                  <a:schemeClr val="bg1"/>
                </a:solidFill>
              </a:rPr>
              <a:t>Foto: Caritas Norge</a:t>
            </a:r>
          </a:p>
        </p:txBody>
      </p:sp>
      <p:sp>
        <p:nvSpPr>
          <p:cNvPr id="22" name="TekstSylinder 21">
            <a:extLst>
              <a:ext uri="{FF2B5EF4-FFF2-40B4-BE49-F238E27FC236}">
                <a16:creationId xmlns:a16="http://schemas.microsoft.com/office/drawing/2014/main" id="{EBD2DC3A-DB0E-158F-4781-8C0DB01DA19B}"/>
              </a:ext>
            </a:extLst>
          </p:cNvPr>
          <p:cNvSpPr txBox="1"/>
          <p:nvPr/>
        </p:nvSpPr>
        <p:spPr>
          <a:xfrm rot="21018523">
            <a:off x="1210618" y="4871817"/>
            <a:ext cx="2971800" cy="276999"/>
          </a:xfrm>
          <a:prstGeom prst="rect">
            <a:avLst/>
          </a:prstGeom>
          <a:noFill/>
        </p:spPr>
        <p:txBody>
          <a:bodyPr wrap="square" rtlCol="0">
            <a:spAutoFit/>
          </a:bodyPr>
          <a:lstStyle/>
          <a:p>
            <a:r>
              <a:rPr lang="nb-NO" sz="1200" dirty="0">
                <a:solidFill>
                  <a:schemeClr val="bg1"/>
                </a:solidFill>
              </a:rPr>
              <a:t>Foto: Caritas </a:t>
            </a:r>
            <a:r>
              <a:rPr lang="nb-NO" sz="1200" dirty="0" err="1">
                <a:solidFill>
                  <a:schemeClr val="bg1"/>
                </a:solidFill>
              </a:rPr>
              <a:t>internationalis</a:t>
            </a:r>
            <a:r>
              <a:rPr lang="nb-NO" sz="1200" dirty="0">
                <a:solidFill>
                  <a:schemeClr val="bg1"/>
                </a:solidFill>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7F1"/>
        </a:solidFill>
        <a:effectLst/>
      </p:bgPr>
    </p:bg>
    <p:spTree>
      <p:nvGrpSpPr>
        <p:cNvPr id="1" name=""/>
        <p:cNvGrpSpPr/>
        <p:nvPr/>
      </p:nvGrpSpPr>
      <p:grpSpPr>
        <a:xfrm>
          <a:off x="0" y="0"/>
          <a:ext cx="0" cy="0"/>
          <a:chOff x="0" y="0"/>
          <a:chExt cx="0" cy="0"/>
        </a:xfrm>
      </p:grpSpPr>
      <p:grpSp>
        <p:nvGrpSpPr>
          <p:cNvPr id="2" name="Group 2"/>
          <p:cNvGrpSpPr/>
          <p:nvPr/>
        </p:nvGrpSpPr>
        <p:grpSpPr>
          <a:xfrm>
            <a:off x="758113" y="811854"/>
            <a:ext cx="1898776" cy="189877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3B9"/>
            </a:solidFill>
          </p:spPr>
          <p:txBody>
            <a:bodyPr/>
            <a:lstStyle/>
            <a:p>
              <a:endParaRPr lang="nb-NO"/>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1445494" y="2009204"/>
            <a:ext cx="5813806" cy="581380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1151"/>
            </a:solidFill>
          </p:spPr>
          <p:txBody>
            <a:bodyPr/>
            <a:lstStyle/>
            <a:p>
              <a:endParaRPr lang="nb-NO"/>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1445494" y="2054788"/>
            <a:ext cx="5589113" cy="558911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91189" t="-41436" r="-65989" b="-30016"/>
              </a:stretch>
            </a:blipFill>
          </p:spPr>
          <p:txBody>
            <a:bodyPr/>
            <a:lstStyle/>
            <a:p>
              <a:endParaRPr lang="nb-NO"/>
            </a:p>
          </p:txBody>
        </p:sp>
      </p:grpSp>
      <p:sp>
        <p:nvSpPr>
          <p:cNvPr id="10" name="TextBox 10"/>
          <p:cNvSpPr txBox="1"/>
          <p:nvPr/>
        </p:nvSpPr>
        <p:spPr>
          <a:xfrm>
            <a:off x="1028700" y="1133226"/>
            <a:ext cx="7574033" cy="1294130"/>
          </a:xfrm>
          <a:prstGeom prst="rect">
            <a:avLst/>
          </a:prstGeom>
        </p:spPr>
        <p:txBody>
          <a:bodyPr lIns="0" tIns="0" rIns="0" bIns="0" rtlCol="0" anchor="t">
            <a:spAutoFit/>
          </a:bodyPr>
          <a:lstStyle/>
          <a:p>
            <a:pPr algn="l">
              <a:lnSpc>
                <a:spcPts val="10120"/>
              </a:lnSpc>
            </a:pPr>
            <a:r>
              <a:rPr lang="en-US" sz="8800" b="1" spc="-369">
                <a:solidFill>
                  <a:srgbClr val="561C5B"/>
                </a:solidFill>
                <a:latin typeface="Open Sauce Bold"/>
                <a:ea typeface="Open Sauce Bold"/>
                <a:cs typeface="Open Sauce Bold"/>
                <a:sym typeface="Open Sauce Bold"/>
              </a:rPr>
              <a:t>Caritas Norge</a:t>
            </a:r>
          </a:p>
        </p:txBody>
      </p:sp>
      <p:sp>
        <p:nvSpPr>
          <p:cNvPr id="11" name="TextBox 11"/>
          <p:cNvSpPr txBox="1"/>
          <p:nvPr/>
        </p:nvSpPr>
        <p:spPr>
          <a:xfrm>
            <a:off x="974583" y="3467861"/>
            <a:ext cx="10676761" cy="5741482"/>
          </a:xfrm>
          <a:prstGeom prst="rect">
            <a:avLst/>
          </a:prstGeom>
        </p:spPr>
        <p:txBody>
          <a:bodyPr lIns="0" tIns="0" rIns="0" bIns="0" rtlCol="0" anchor="t">
            <a:spAutoFit/>
          </a:bodyPr>
          <a:lstStyle/>
          <a:p>
            <a:pPr marL="466725" lvl="1" indent="-233045" algn="l">
              <a:lnSpc>
                <a:spcPts val="3243"/>
              </a:lnSpc>
              <a:buFont typeface="Arial"/>
              <a:buChar char="•"/>
            </a:pPr>
            <a:r>
              <a:rPr lang="nb-NO" sz="2150">
                <a:solidFill>
                  <a:srgbClr val="561C5B"/>
                </a:solidFill>
                <a:latin typeface="Open Sauce"/>
                <a:ea typeface="Open Sauce"/>
                <a:cs typeface="Open Sauce"/>
                <a:sym typeface="Open Sauce"/>
              </a:rPr>
              <a:t>Den katolske kirkens hjelpeorganisasjon </a:t>
            </a:r>
            <a:endParaRPr lang="nb-NO" sz="2150">
              <a:solidFill>
                <a:srgbClr val="561C5B"/>
              </a:solidFill>
              <a:latin typeface="Open Sauce"/>
              <a:ea typeface="Open Sauce"/>
              <a:cs typeface="Open Sauce"/>
            </a:endParaRPr>
          </a:p>
          <a:p>
            <a:pPr marL="466725" lvl="1" indent="-233045">
              <a:lnSpc>
                <a:spcPts val="3243"/>
              </a:lnSpc>
              <a:buFont typeface="Arial"/>
              <a:buChar char="•"/>
            </a:pPr>
            <a:r>
              <a:rPr lang="nb-NO" sz="2150" dirty="0">
                <a:solidFill>
                  <a:srgbClr val="561C5B"/>
                </a:solidFill>
                <a:latin typeface="Open Sauce"/>
                <a:ea typeface="Open Sauce"/>
                <a:cs typeface="Open Sauce"/>
                <a:sym typeface="Open Sauce"/>
              </a:rPr>
              <a:t>Opprettet i 1952 som Norsk katolsk flyktninghjelp</a:t>
            </a:r>
            <a:endParaRPr lang="nb-NO" sz="2150" dirty="0">
              <a:solidFill>
                <a:srgbClr val="561C5B"/>
              </a:solidFill>
              <a:latin typeface="Open Sauce"/>
              <a:ea typeface="Open Sauce"/>
              <a:cs typeface="Open Sauce"/>
            </a:endParaRPr>
          </a:p>
          <a:p>
            <a:pPr marL="466725" lvl="1" indent="-233045" algn="l">
              <a:lnSpc>
                <a:spcPts val="3243"/>
              </a:lnSpc>
              <a:buFont typeface="Arial"/>
              <a:buChar char="•"/>
            </a:pPr>
            <a:r>
              <a:rPr lang="nb-NO" sz="2150">
                <a:solidFill>
                  <a:srgbClr val="561C5B"/>
                </a:solidFill>
                <a:latin typeface="Open Sauce"/>
                <a:ea typeface="Open Sauce"/>
                <a:cs typeface="Open Sauce"/>
                <a:sym typeface="Open Sauce"/>
              </a:rPr>
              <a:t>Ble i 1964 en selvstendig stiftelse</a:t>
            </a:r>
            <a:endParaRPr lang="nb-NO" sz="2150">
              <a:solidFill>
                <a:srgbClr val="561C5B"/>
              </a:solidFill>
              <a:latin typeface="Open Sauce"/>
              <a:ea typeface="Open Sauce"/>
              <a:cs typeface="Open Sauce"/>
            </a:endParaRPr>
          </a:p>
          <a:p>
            <a:pPr marL="466725" lvl="1" indent="-233045" algn="l">
              <a:lnSpc>
                <a:spcPts val="3243"/>
              </a:lnSpc>
              <a:buFont typeface="Arial"/>
              <a:buChar char="•"/>
            </a:pPr>
            <a:r>
              <a:rPr lang="nb-NO" sz="2150">
                <a:solidFill>
                  <a:srgbClr val="561C5B"/>
                </a:solidFill>
                <a:latin typeface="Open Sauce"/>
                <a:ea typeface="Open Sauce"/>
                <a:cs typeface="Open Sauce"/>
                <a:sym typeface="Open Sauce"/>
              </a:rPr>
              <a:t>Rundt 80 ansatte</a:t>
            </a:r>
            <a:endParaRPr lang="nb-NO" sz="2150">
              <a:solidFill>
                <a:srgbClr val="561C5B"/>
              </a:solidFill>
              <a:latin typeface="Open Sauce"/>
              <a:ea typeface="Open Sauce"/>
              <a:cs typeface="Open Sauce"/>
            </a:endParaRPr>
          </a:p>
          <a:p>
            <a:pPr algn="l">
              <a:lnSpc>
                <a:spcPts val="3243"/>
              </a:lnSpc>
            </a:pPr>
            <a:endParaRPr lang="nb-NO" sz="2150" dirty="0">
              <a:solidFill>
                <a:srgbClr val="561C5B"/>
              </a:solidFill>
              <a:latin typeface="Open Sauce"/>
              <a:ea typeface="Open Sauce"/>
              <a:cs typeface="Open Sauce"/>
            </a:endParaRPr>
          </a:p>
          <a:p>
            <a:pPr algn="l">
              <a:lnSpc>
                <a:spcPts val="3243"/>
              </a:lnSpc>
            </a:pPr>
            <a:r>
              <a:rPr lang="nb-NO" sz="2150">
                <a:solidFill>
                  <a:srgbClr val="561C5B"/>
                </a:solidFill>
                <a:latin typeface="Open Sauce"/>
                <a:ea typeface="Open Sauce"/>
                <a:cs typeface="Open Sauce"/>
                <a:sym typeface="Open Sauce"/>
              </a:rPr>
              <a:t>I utlandet:</a:t>
            </a:r>
            <a:endParaRPr lang="nb-NO" sz="2150">
              <a:solidFill>
                <a:srgbClr val="561C5B"/>
              </a:solidFill>
              <a:latin typeface="Open Sauce"/>
              <a:ea typeface="Open Sauce"/>
              <a:cs typeface="Open Sauce"/>
            </a:endParaRPr>
          </a:p>
          <a:p>
            <a:pPr marL="466725" lvl="1" indent="-233045" algn="l">
              <a:lnSpc>
                <a:spcPts val="3243"/>
              </a:lnSpc>
              <a:buFont typeface="Arial"/>
              <a:buChar char="•"/>
            </a:pPr>
            <a:r>
              <a:rPr lang="nb-NO" sz="2150">
                <a:solidFill>
                  <a:srgbClr val="561C5B"/>
                </a:solidFill>
                <a:latin typeface="Open Sauce"/>
                <a:ea typeface="Open Sauce"/>
                <a:cs typeface="Open Sauce"/>
                <a:sym typeface="Open Sauce"/>
              </a:rPr>
              <a:t>Jobber i 15 land</a:t>
            </a:r>
            <a:endParaRPr lang="nb-NO" sz="2150">
              <a:solidFill>
                <a:srgbClr val="561C5B"/>
              </a:solidFill>
              <a:latin typeface="Open Sauce"/>
              <a:ea typeface="Open Sauce"/>
              <a:cs typeface="Open Sauce"/>
            </a:endParaRPr>
          </a:p>
          <a:p>
            <a:pPr marL="466725" lvl="1" indent="-233045" algn="l">
              <a:lnSpc>
                <a:spcPts val="3243"/>
              </a:lnSpc>
              <a:buFont typeface="Arial"/>
              <a:buChar char="•"/>
            </a:pPr>
            <a:r>
              <a:rPr lang="nb-NO" sz="2150">
                <a:solidFill>
                  <a:srgbClr val="561C5B"/>
                </a:solidFill>
                <a:latin typeface="Open Sauce"/>
                <a:ea typeface="Open Sauce"/>
                <a:cs typeface="Open Sauce"/>
                <a:sym typeface="Open Sauce"/>
              </a:rPr>
              <a:t>Jobber for en bedre hverdag for mennesker i hele verden</a:t>
            </a:r>
            <a:endParaRPr lang="nb-NO" sz="2150">
              <a:solidFill>
                <a:srgbClr val="561C5B"/>
              </a:solidFill>
              <a:latin typeface="Open Sauce"/>
              <a:ea typeface="Open Sauce"/>
              <a:cs typeface="Open Sauce"/>
            </a:endParaRPr>
          </a:p>
          <a:p>
            <a:pPr marL="466725" lvl="1" indent="-233045" algn="l">
              <a:lnSpc>
                <a:spcPts val="3243"/>
              </a:lnSpc>
              <a:buFont typeface="Arial"/>
              <a:buChar char="•"/>
            </a:pPr>
            <a:r>
              <a:rPr lang="nb-NO" sz="2150">
                <a:solidFill>
                  <a:srgbClr val="561C5B"/>
                </a:solidFill>
                <a:latin typeface="Open Sauce"/>
                <a:ea typeface="Open Sauce"/>
                <a:cs typeface="Open Sauce"/>
                <a:sym typeface="Open Sauce"/>
              </a:rPr>
              <a:t>Hjelper mennesker i nød med å bekjempe sult og fattigdom.</a:t>
            </a:r>
            <a:endParaRPr lang="nb-NO" sz="2150">
              <a:solidFill>
                <a:srgbClr val="561C5B"/>
              </a:solidFill>
              <a:latin typeface="Open Sauce"/>
              <a:ea typeface="Open Sauce"/>
              <a:cs typeface="Open Sauce"/>
            </a:endParaRPr>
          </a:p>
          <a:p>
            <a:pPr algn="l">
              <a:lnSpc>
                <a:spcPts val="3243"/>
              </a:lnSpc>
            </a:pPr>
            <a:endParaRPr lang="nb-NO" sz="2150" dirty="0">
              <a:solidFill>
                <a:srgbClr val="561C5B"/>
              </a:solidFill>
              <a:latin typeface="Open Sauce"/>
              <a:ea typeface="Open Sauce"/>
              <a:cs typeface="Open Sauce"/>
            </a:endParaRPr>
          </a:p>
          <a:p>
            <a:pPr algn="l">
              <a:lnSpc>
                <a:spcPts val="3243"/>
              </a:lnSpc>
            </a:pPr>
            <a:r>
              <a:rPr lang="nb-NO" sz="2150">
                <a:solidFill>
                  <a:srgbClr val="561C5B"/>
                </a:solidFill>
                <a:latin typeface="Open Sauce"/>
                <a:ea typeface="Open Sauce"/>
                <a:cs typeface="Open Sauce"/>
                <a:sym typeface="Open Sauce"/>
              </a:rPr>
              <a:t>I Norge:</a:t>
            </a:r>
            <a:endParaRPr lang="nb-NO" sz="2150">
              <a:solidFill>
                <a:srgbClr val="561C5B"/>
              </a:solidFill>
              <a:latin typeface="Open Sauce"/>
              <a:ea typeface="Open Sauce"/>
              <a:cs typeface="Open Sauce"/>
            </a:endParaRPr>
          </a:p>
          <a:p>
            <a:pPr marL="466725" lvl="1" indent="-233045" algn="l">
              <a:lnSpc>
                <a:spcPts val="3243"/>
              </a:lnSpc>
              <a:buFont typeface="Arial"/>
              <a:buChar char="•"/>
            </a:pPr>
            <a:r>
              <a:rPr lang="nb-NO" sz="2150">
                <a:solidFill>
                  <a:srgbClr val="561C5B"/>
                </a:solidFill>
                <a:latin typeface="Open Sauce"/>
                <a:ea typeface="Open Sauce"/>
                <a:cs typeface="Open Sauce"/>
                <a:sym typeface="Open Sauce"/>
              </a:rPr>
              <a:t>Hjelpesenteret vårt i Oslo styres av frivillige som snakker mange ulike språk </a:t>
            </a:r>
            <a:endParaRPr lang="nb-NO" sz="2150">
              <a:solidFill>
                <a:srgbClr val="561C5B"/>
              </a:solidFill>
              <a:latin typeface="Open Sauce"/>
              <a:ea typeface="Open Sauce"/>
              <a:cs typeface="Open Sauce"/>
            </a:endParaRPr>
          </a:p>
          <a:p>
            <a:pPr marL="466725" lvl="1" indent="-233045" algn="l">
              <a:lnSpc>
                <a:spcPts val="3243"/>
              </a:lnSpc>
              <a:buFont typeface="Arial"/>
              <a:buChar char="•"/>
            </a:pPr>
            <a:r>
              <a:rPr lang="nb-NO" sz="2150">
                <a:solidFill>
                  <a:srgbClr val="561C5B"/>
                </a:solidFill>
                <a:latin typeface="Open Sauce"/>
                <a:ea typeface="Open Sauce"/>
                <a:cs typeface="Open Sauce"/>
                <a:sym typeface="Open Sauce"/>
              </a:rPr>
              <a:t>Vi jobber for at innvandrere skal bli en del av samfunnet og føle seg hjemme</a:t>
            </a:r>
            <a:endParaRPr lang="nb-NO" sz="2150">
              <a:solidFill>
                <a:srgbClr val="561C5B"/>
              </a:solidFill>
              <a:latin typeface="Open Sauce"/>
              <a:ea typeface="Open Sauce"/>
              <a:cs typeface="Open Sauce"/>
            </a:endParaRPr>
          </a:p>
          <a:p>
            <a:pPr marL="466725" lvl="1" indent="-233045" algn="l">
              <a:lnSpc>
                <a:spcPts val="3243"/>
              </a:lnSpc>
              <a:buFont typeface="Arial"/>
              <a:buChar char="•"/>
            </a:pPr>
            <a:r>
              <a:rPr lang="nb-NO" sz="2150" dirty="0">
                <a:solidFill>
                  <a:srgbClr val="561C5B"/>
                </a:solidFill>
                <a:latin typeface="Open Sauce"/>
                <a:ea typeface="Open Sauce"/>
                <a:cs typeface="Open Sauce"/>
                <a:sym typeface="Open Sauce"/>
              </a:rPr>
              <a:t>Vi har lokale </a:t>
            </a:r>
            <a:r>
              <a:rPr lang="nb-NO" sz="2150" dirty="0" err="1">
                <a:solidFill>
                  <a:srgbClr val="561C5B"/>
                </a:solidFill>
                <a:latin typeface="Open Sauce"/>
                <a:ea typeface="Open Sauce"/>
                <a:cs typeface="Open Sauce"/>
                <a:sym typeface="Open Sauce"/>
              </a:rPr>
              <a:t>Caritas</a:t>
            </a:r>
            <a:r>
              <a:rPr lang="nb-NO" sz="2150" dirty="0">
                <a:solidFill>
                  <a:srgbClr val="561C5B"/>
                </a:solidFill>
                <a:latin typeface="Open Sauce"/>
                <a:ea typeface="Open Sauce"/>
                <a:cs typeface="Open Sauce"/>
                <a:sym typeface="Open Sauce"/>
              </a:rPr>
              <a:t>-organisasjoner i 7 byer i Norge</a:t>
            </a:r>
            <a:endParaRPr lang="nb-NO" sz="2150" dirty="0">
              <a:solidFill>
                <a:srgbClr val="561C5B"/>
              </a:solidFill>
              <a:latin typeface="Open Sauce"/>
              <a:ea typeface="Open Sauce"/>
              <a:cs typeface="Open Sauce"/>
            </a:endParaRPr>
          </a:p>
        </p:txBody>
      </p:sp>
      <p:sp>
        <p:nvSpPr>
          <p:cNvPr id="12" name="Freeform 12"/>
          <p:cNvSpPr/>
          <p:nvPr/>
        </p:nvSpPr>
        <p:spPr>
          <a:xfrm>
            <a:off x="16064001" y="234175"/>
            <a:ext cx="2021891" cy="386992"/>
          </a:xfrm>
          <a:custGeom>
            <a:avLst/>
            <a:gdLst/>
            <a:ahLst/>
            <a:cxnLst/>
            <a:rect l="l" t="t" r="r" b="b"/>
            <a:pathLst>
              <a:path w="2021891" h="386992">
                <a:moveTo>
                  <a:pt x="0" y="0"/>
                </a:moveTo>
                <a:lnTo>
                  <a:pt x="2021890" y="0"/>
                </a:lnTo>
                <a:lnTo>
                  <a:pt x="2021890" y="386991"/>
                </a:lnTo>
                <a:lnTo>
                  <a:pt x="0" y="386991"/>
                </a:lnTo>
                <a:lnTo>
                  <a:pt x="0" y="0"/>
                </a:lnTo>
                <a:close/>
              </a:path>
            </a:pathLst>
          </a:custGeom>
          <a:blipFill>
            <a:blip r:embed="rId3"/>
            <a:stretch>
              <a:fillRect/>
            </a:stretch>
          </a:blipFill>
        </p:spPr>
        <p:txBody>
          <a:bodyPr/>
          <a:lstStyle/>
          <a:p>
            <a:endParaRPr lang="nb-NO"/>
          </a:p>
        </p:txBody>
      </p:sp>
      <p:sp>
        <p:nvSpPr>
          <p:cNvPr id="13" name="TekstSylinder 12">
            <a:extLst>
              <a:ext uri="{FF2B5EF4-FFF2-40B4-BE49-F238E27FC236}">
                <a16:creationId xmlns:a16="http://schemas.microsoft.com/office/drawing/2014/main" id="{42924A51-8637-2E89-97D0-1F4F54D40D56}"/>
              </a:ext>
            </a:extLst>
          </p:cNvPr>
          <p:cNvSpPr txBox="1"/>
          <p:nvPr/>
        </p:nvSpPr>
        <p:spPr>
          <a:xfrm>
            <a:off x="13411200" y="7911448"/>
            <a:ext cx="2971800" cy="276999"/>
          </a:xfrm>
          <a:prstGeom prst="rect">
            <a:avLst/>
          </a:prstGeom>
          <a:noFill/>
        </p:spPr>
        <p:txBody>
          <a:bodyPr wrap="square" rtlCol="0">
            <a:spAutoFit/>
          </a:bodyPr>
          <a:lstStyle/>
          <a:p>
            <a:r>
              <a:rPr lang="nb-NO" sz="1200" dirty="0">
                <a:solidFill>
                  <a:schemeClr val="tx1">
                    <a:lumMod val="65000"/>
                    <a:lumOff val="35000"/>
                  </a:schemeClr>
                </a:solidFill>
              </a:rPr>
              <a:t>Foto: Caritas </a:t>
            </a:r>
            <a:r>
              <a:rPr lang="nb-NO" sz="1200" dirty="0" err="1">
                <a:solidFill>
                  <a:schemeClr val="tx1">
                    <a:lumMod val="65000"/>
                    <a:lumOff val="35000"/>
                  </a:schemeClr>
                </a:solidFill>
              </a:rPr>
              <a:t>internationalis</a:t>
            </a:r>
            <a:endParaRPr lang="nb-NO" sz="1200" dirty="0">
              <a:solidFill>
                <a:schemeClr val="tx1">
                  <a:lumMod val="65000"/>
                  <a:lumOff val="35000"/>
                </a:schemeClr>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F7F1"/>
        </a:solidFill>
        <a:effectLst/>
      </p:bgPr>
    </p:bg>
    <p:spTree>
      <p:nvGrpSpPr>
        <p:cNvPr id="1" name=""/>
        <p:cNvGrpSpPr/>
        <p:nvPr/>
      </p:nvGrpSpPr>
      <p:grpSpPr>
        <a:xfrm>
          <a:off x="0" y="0"/>
          <a:ext cx="0" cy="0"/>
          <a:chOff x="0" y="0"/>
          <a:chExt cx="0" cy="0"/>
        </a:xfrm>
      </p:grpSpPr>
      <p:grpSp>
        <p:nvGrpSpPr>
          <p:cNvPr id="2" name="Group 2"/>
          <p:cNvGrpSpPr/>
          <p:nvPr/>
        </p:nvGrpSpPr>
        <p:grpSpPr>
          <a:xfrm>
            <a:off x="3794390" y="3117331"/>
            <a:ext cx="1898776" cy="189877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3B9"/>
            </a:solidFill>
          </p:spPr>
          <p:txBody>
            <a:bodyPr/>
            <a:lstStyle/>
            <a:p>
              <a:endParaRPr lang="nb-NO"/>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6371719" y="783518"/>
            <a:ext cx="11570749" cy="6566400"/>
          </a:xfrm>
          <a:custGeom>
            <a:avLst/>
            <a:gdLst/>
            <a:ahLst/>
            <a:cxnLst/>
            <a:rect l="l" t="t" r="r" b="b"/>
            <a:pathLst>
              <a:path w="11570749" h="6566400">
                <a:moveTo>
                  <a:pt x="0" y="0"/>
                </a:moveTo>
                <a:lnTo>
                  <a:pt x="11570749" y="0"/>
                </a:lnTo>
                <a:lnTo>
                  <a:pt x="11570749" y="6566401"/>
                </a:lnTo>
                <a:lnTo>
                  <a:pt x="0" y="6566401"/>
                </a:lnTo>
                <a:lnTo>
                  <a:pt x="0" y="0"/>
                </a:lnTo>
                <a:close/>
              </a:path>
            </a:pathLst>
          </a:custGeom>
          <a:blipFill>
            <a:blip r:embed="rId3">
              <a:alphaModFix amt="36000"/>
              <a:extLst>
                <a:ext uri="{96DAC541-7B7A-43D3-8B79-37D633B846F1}">
                  <asvg:svgBlip xmlns:asvg="http://schemas.microsoft.com/office/drawing/2016/SVG/main" r:embed="rId4"/>
                </a:ext>
              </a:extLst>
            </a:blip>
            <a:stretch>
              <a:fillRect/>
            </a:stretch>
          </a:blipFill>
        </p:spPr>
        <p:txBody>
          <a:bodyPr/>
          <a:lstStyle/>
          <a:p>
            <a:endParaRPr lang="nb-NO"/>
          </a:p>
        </p:txBody>
      </p:sp>
      <p:sp>
        <p:nvSpPr>
          <p:cNvPr id="6" name="TextBox 6"/>
          <p:cNvSpPr txBox="1"/>
          <p:nvPr/>
        </p:nvSpPr>
        <p:spPr>
          <a:xfrm>
            <a:off x="577722" y="2071419"/>
            <a:ext cx="8115300" cy="2570480"/>
          </a:xfrm>
          <a:prstGeom prst="rect">
            <a:avLst/>
          </a:prstGeom>
        </p:spPr>
        <p:txBody>
          <a:bodyPr lIns="0" tIns="0" rIns="0" bIns="0" rtlCol="0" anchor="t">
            <a:spAutoFit/>
          </a:bodyPr>
          <a:lstStyle/>
          <a:p>
            <a:pPr algn="l">
              <a:lnSpc>
                <a:spcPts val="10120"/>
              </a:lnSpc>
            </a:pPr>
            <a:r>
              <a:rPr lang="en-US" sz="8800" b="1" spc="-369">
                <a:solidFill>
                  <a:srgbClr val="561C5B"/>
                </a:solidFill>
                <a:latin typeface="Open Sauce Bold"/>
                <a:ea typeface="Open Sauce Bold"/>
                <a:cs typeface="Open Sauce Bold"/>
                <a:sym typeface="Open Sauce Bold"/>
              </a:rPr>
              <a:t>Caritas</a:t>
            </a:r>
          </a:p>
          <a:p>
            <a:pPr algn="l">
              <a:lnSpc>
                <a:spcPts val="10120"/>
              </a:lnSpc>
            </a:pPr>
            <a:r>
              <a:rPr lang="en-US" sz="8800" b="1" spc="-369">
                <a:solidFill>
                  <a:srgbClr val="561C5B"/>
                </a:solidFill>
                <a:latin typeface="Open Sauce Bold"/>
                <a:ea typeface="Open Sauce Bold"/>
                <a:cs typeface="Open Sauce Bold"/>
                <a:sym typeface="Open Sauce Bold"/>
              </a:rPr>
              <a:t>Internationalis</a:t>
            </a:r>
          </a:p>
        </p:txBody>
      </p:sp>
      <p:sp>
        <p:nvSpPr>
          <p:cNvPr id="7" name="TextBox 7"/>
          <p:cNvSpPr txBox="1"/>
          <p:nvPr/>
        </p:nvSpPr>
        <p:spPr>
          <a:xfrm>
            <a:off x="577722" y="6177038"/>
            <a:ext cx="7850912" cy="2586461"/>
          </a:xfrm>
          <a:prstGeom prst="rect">
            <a:avLst/>
          </a:prstGeom>
        </p:spPr>
        <p:txBody>
          <a:bodyPr lIns="0" tIns="0" rIns="0" bIns="0" rtlCol="0" anchor="t">
            <a:spAutoFit/>
          </a:bodyPr>
          <a:lstStyle/>
          <a:p>
            <a:pPr algn="l">
              <a:lnSpc>
                <a:spcPts val="2928"/>
              </a:lnSpc>
            </a:pPr>
            <a:r>
              <a:rPr lang="en-US" sz="1952">
                <a:solidFill>
                  <a:srgbClr val="561C5B"/>
                </a:solidFill>
                <a:latin typeface="Open Sauce"/>
                <a:ea typeface="Open Sauce"/>
                <a:cs typeface="Open Sauce"/>
                <a:sym typeface="Open Sauce"/>
              </a:rPr>
              <a:t>Caritas finner du over hele verden, i nesten alle land. Vi har 162 nasjonale organisasjoner, og vi er til stede i 200 land og territorier. Dette gjør Caritas til verdens nest største humanitære organisasjon.</a:t>
            </a:r>
          </a:p>
          <a:p>
            <a:pPr algn="l">
              <a:lnSpc>
                <a:spcPts val="2928"/>
              </a:lnSpc>
            </a:pPr>
            <a:endParaRPr lang="en-US" sz="1952">
              <a:solidFill>
                <a:srgbClr val="561C5B"/>
              </a:solidFill>
              <a:latin typeface="Open Sauce"/>
              <a:ea typeface="Open Sauce"/>
              <a:cs typeface="Open Sauce"/>
              <a:sym typeface="Open Sauce"/>
            </a:endParaRPr>
          </a:p>
          <a:p>
            <a:pPr algn="l">
              <a:lnSpc>
                <a:spcPts val="2928"/>
              </a:lnSpc>
            </a:pPr>
            <a:r>
              <a:rPr lang="en-US" sz="1952">
                <a:solidFill>
                  <a:srgbClr val="561C5B"/>
                </a:solidFill>
                <a:latin typeface="Open Sauce"/>
                <a:ea typeface="Open Sauce"/>
                <a:cs typeface="Open Sauce"/>
                <a:sym typeface="Open Sauce"/>
              </a:rPr>
              <a:t>Globalt har Caritas over 3 millioner frivillige og ansatte, og hjelper over 470 millioner mennesker. </a:t>
            </a:r>
          </a:p>
        </p:txBody>
      </p:sp>
      <p:sp>
        <p:nvSpPr>
          <p:cNvPr id="8" name="TextBox 8"/>
          <p:cNvSpPr txBox="1"/>
          <p:nvPr/>
        </p:nvSpPr>
        <p:spPr>
          <a:xfrm>
            <a:off x="577722" y="5717126"/>
            <a:ext cx="5793997" cy="318263"/>
          </a:xfrm>
          <a:prstGeom prst="rect">
            <a:avLst/>
          </a:prstGeom>
        </p:spPr>
        <p:txBody>
          <a:bodyPr lIns="0" tIns="0" rIns="0" bIns="0" rtlCol="0" anchor="t">
            <a:spAutoFit/>
          </a:bodyPr>
          <a:lstStyle/>
          <a:p>
            <a:pPr algn="l">
              <a:lnSpc>
                <a:spcPts val="2526"/>
              </a:lnSpc>
            </a:pPr>
            <a:r>
              <a:rPr lang="en-US" sz="2196" b="1">
                <a:solidFill>
                  <a:srgbClr val="561C5B"/>
                </a:solidFill>
                <a:latin typeface="Open Sauce Bold"/>
                <a:ea typeface="Open Sauce Bold"/>
                <a:cs typeface="Open Sauce Bold"/>
                <a:sym typeface="Open Sauce Bold"/>
              </a:rPr>
              <a:t>En verdensomspennende konføderajson </a:t>
            </a:r>
          </a:p>
        </p:txBody>
      </p:sp>
      <p:grpSp>
        <p:nvGrpSpPr>
          <p:cNvPr id="9" name="Group 9"/>
          <p:cNvGrpSpPr/>
          <p:nvPr/>
        </p:nvGrpSpPr>
        <p:grpSpPr>
          <a:xfrm>
            <a:off x="11776728" y="5871495"/>
            <a:ext cx="5298218" cy="3550699"/>
            <a:chOff x="0" y="0"/>
            <a:chExt cx="7064291" cy="4734265"/>
          </a:xfrm>
        </p:grpSpPr>
        <p:grpSp>
          <p:nvGrpSpPr>
            <p:cNvPr id="10" name="Group 10"/>
            <p:cNvGrpSpPr/>
            <p:nvPr/>
          </p:nvGrpSpPr>
          <p:grpSpPr>
            <a:xfrm>
              <a:off x="0" y="0"/>
              <a:ext cx="7064291" cy="4734265"/>
              <a:chOff x="0" y="0"/>
              <a:chExt cx="1169562" cy="783804"/>
            </a:xfrm>
          </p:grpSpPr>
          <p:sp>
            <p:nvSpPr>
              <p:cNvPr id="11" name="Freeform 11"/>
              <p:cNvSpPr/>
              <p:nvPr/>
            </p:nvSpPr>
            <p:spPr>
              <a:xfrm>
                <a:off x="0" y="0"/>
                <a:ext cx="1169562" cy="783804"/>
              </a:xfrm>
              <a:custGeom>
                <a:avLst/>
                <a:gdLst/>
                <a:ahLst/>
                <a:cxnLst/>
                <a:rect l="l" t="t" r="r" b="b"/>
                <a:pathLst>
                  <a:path w="1169562" h="783804">
                    <a:moveTo>
                      <a:pt x="146123" y="0"/>
                    </a:moveTo>
                    <a:lnTo>
                      <a:pt x="1023439" y="0"/>
                    </a:lnTo>
                    <a:cubicBezTo>
                      <a:pt x="1062193" y="0"/>
                      <a:pt x="1099360" y="15395"/>
                      <a:pt x="1126764" y="42798"/>
                    </a:cubicBezTo>
                    <a:cubicBezTo>
                      <a:pt x="1154167" y="70202"/>
                      <a:pt x="1169562" y="107369"/>
                      <a:pt x="1169562" y="146123"/>
                    </a:cubicBezTo>
                    <a:lnTo>
                      <a:pt x="1169562" y="637681"/>
                    </a:lnTo>
                    <a:cubicBezTo>
                      <a:pt x="1169562" y="676435"/>
                      <a:pt x="1154167" y="713602"/>
                      <a:pt x="1126764" y="741005"/>
                    </a:cubicBezTo>
                    <a:cubicBezTo>
                      <a:pt x="1099360" y="768409"/>
                      <a:pt x="1062193" y="783804"/>
                      <a:pt x="1023439" y="783804"/>
                    </a:cubicBezTo>
                    <a:lnTo>
                      <a:pt x="146123" y="783804"/>
                    </a:lnTo>
                    <a:cubicBezTo>
                      <a:pt x="107369" y="783804"/>
                      <a:pt x="70202" y="768409"/>
                      <a:pt x="42798" y="741005"/>
                    </a:cubicBezTo>
                    <a:cubicBezTo>
                      <a:pt x="15395" y="713602"/>
                      <a:pt x="0" y="676435"/>
                      <a:pt x="0" y="637681"/>
                    </a:cubicBezTo>
                    <a:lnTo>
                      <a:pt x="0" y="146123"/>
                    </a:lnTo>
                    <a:cubicBezTo>
                      <a:pt x="0" y="107369"/>
                      <a:pt x="15395" y="70202"/>
                      <a:pt x="42798" y="42798"/>
                    </a:cubicBezTo>
                    <a:cubicBezTo>
                      <a:pt x="70202" y="15395"/>
                      <a:pt x="107369" y="0"/>
                      <a:pt x="146123" y="0"/>
                    </a:cubicBezTo>
                    <a:close/>
                  </a:path>
                </a:pathLst>
              </a:custGeom>
              <a:solidFill>
                <a:srgbClr val="FFF3B9"/>
              </a:solidFill>
            </p:spPr>
            <p:txBody>
              <a:bodyPr/>
              <a:lstStyle/>
              <a:p>
                <a:endParaRPr lang="nb-NO"/>
              </a:p>
            </p:txBody>
          </p:sp>
          <p:sp>
            <p:nvSpPr>
              <p:cNvPr id="12" name="TextBox 12"/>
              <p:cNvSpPr txBox="1"/>
              <p:nvPr/>
            </p:nvSpPr>
            <p:spPr>
              <a:xfrm>
                <a:off x="0" y="0"/>
                <a:ext cx="1169562" cy="783804"/>
              </a:xfrm>
              <a:prstGeom prst="rect">
                <a:avLst/>
              </a:prstGeom>
            </p:spPr>
            <p:txBody>
              <a:bodyPr lIns="50800" tIns="50800" rIns="50800" bIns="50800" rtlCol="0" anchor="ctr"/>
              <a:lstStyle/>
              <a:p>
                <a:pPr algn="ctr">
                  <a:lnSpc>
                    <a:spcPts val="1610"/>
                  </a:lnSpc>
                </a:pPr>
                <a:endParaRPr/>
              </a:p>
            </p:txBody>
          </p:sp>
        </p:grpSp>
        <p:sp>
          <p:nvSpPr>
            <p:cNvPr id="13" name="TextBox 13"/>
            <p:cNvSpPr txBox="1"/>
            <p:nvPr/>
          </p:nvSpPr>
          <p:spPr>
            <a:xfrm>
              <a:off x="641744" y="700013"/>
              <a:ext cx="5780803" cy="3328848"/>
            </a:xfrm>
            <a:prstGeom prst="rect">
              <a:avLst/>
            </a:prstGeom>
          </p:spPr>
          <p:txBody>
            <a:bodyPr lIns="0" tIns="0" rIns="0" bIns="0" rtlCol="0" anchor="t">
              <a:spAutoFit/>
            </a:bodyPr>
            <a:lstStyle/>
            <a:p>
              <a:pPr algn="l">
                <a:lnSpc>
                  <a:spcPts val="2863"/>
                </a:lnSpc>
              </a:pPr>
              <a:r>
                <a:rPr lang="en-US" sz="1908" b="1">
                  <a:solidFill>
                    <a:srgbClr val="561C5B"/>
                  </a:solidFill>
                  <a:latin typeface="Open Sauce Bold"/>
                  <a:ea typeface="Open Sauce Bold"/>
                  <a:cs typeface="Open Sauce Bold"/>
                  <a:sym typeface="Open Sauce Bold"/>
                </a:rPr>
                <a:t>Definisjon</a:t>
              </a:r>
              <a:r>
                <a:rPr lang="en-US" sz="1908">
                  <a:solidFill>
                    <a:srgbClr val="561C5B"/>
                  </a:solidFill>
                  <a:latin typeface="Open Sauce"/>
                  <a:ea typeface="Open Sauce"/>
                  <a:cs typeface="Open Sauce"/>
                  <a:sym typeface="Open Sauce"/>
                </a:rPr>
                <a:t>: En konføderasjon er en gruppe land eller organisasjoner som går sammen med felles mål om å samarbeide med visse oppgaver, men hver enhet (for eksempel Caritas Norge) beholder sin selvstendighet og selvbestemmelse.</a:t>
              </a:r>
            </a:p>
          </p:txBody>
        </p:sp>
      </p:grpSp>
      <p:sp>
        <p:nvSpPr>
          <p:cNvPr id="14" name="Freeform 14"/>
          <p:cNvSpPr/>
          <p:nvPr/>
        </p:nvSpPr>
        <p:spPr>
          <a:xfrm>
            <a:off x="16064001" y="234175"/>
            <a:ext cx="2021891" cy="386992"/>
          </a:xfrm>
          <a:custGeom>
            <a:avLst/>
            <a:gdLst/>
            <a:ahLst/>
            <a:cxnLst/>
            <a:rect l="l" t="t" r="r" b="b"/>
            <a:pathLst>
              <a:path w="2021891" h="386992">
                <a:moveTo>
                  <a:pt x="0" y="0"/>
                </a:moveTo>
                <a:lnTo>
                  <a:pt x="2021890" y="0"/>
                </a:lnTo>
                <a:lnTo>
                  <a:pt x="2021890" y="386991"/>
                </a:lnTo>
                <a:lnTo>
                  <a:pt x="0" y="386991"/>
                </a:lnTo>
                <a:lnTo>
                  <a:pt x="0" y="0"/>
                </a:lnTo>
                <a:close/>
              </a:path>
            </a:pathLst>
          </a:custGeom>
          <a:blipFill>
            <a:blip r:embed="rId5"/>
            <a:stretch>
              <a:fillRect/>
            </a:stretch>
          </a:blipFill>
        </p:spPr>
        <p:txBody>
          <a:bodyPr/>
          <a:lstStyle/>
          <a:p>
            <a:endParaRPr lang="nb-NO"/>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F7F1"/>
        </a:solidFill>
        <a:effectLst/>
      </p:bgPr>
    </p:bg>
    <p:spTree>
      <p:nvGrpSpPr>
        <p:cNvPr id="1" name=""/>
        <p:cNvGrpSpPr/>
        <p:nvPr/>
      </p:nvGrpSpPr>
      <p:grpSpPr>
        <a:xfrm>
          <a:off x="0" y="0"/>
          <a:ext cx="0" cy="0"/>
          <a:chOff x="0" y="0"/>
          <a:chExt cx="0" cy="0"/>
        </a:xfrm>
      </p:grpSpPr>
      <p:grpSp>
        <p:nvGrpSpPr>
          <p:cNvPr id="2" name="Group 2"/>
          <p:cNvGrpSpPr/>
          <p:nvPr/>
        </p:nvGrpSpPr>
        <p:grpSpPr>
          <a:xfrm>
            <a:off x="12193321" y="0"/>
            <a:ext cx="6094679" cy="10287000"/>
            <a:chOff x="0" y="0"/>
            <a:chExt cx="944225" cy="1593725"/>
          </a:xfrm>
        </p:grpSpPr>
        <p:sp>
          <p:nvSpPr>
            <p:cNvPr id="3" name="Freeform 3"/>
            <p:cNvSpPr/>
            <p:nvPr/>
          </p:nvSpPr>
          <p:spPr>
            <a:xfrm>
              <a:off x="0" y="0"/>
              <a:ext cx="944225" cy="1593725"/>
            </a:xfrm>
            <a:custGeom>
              <a:avLst/>
              <a:gdLst/>
              <a:ahLst/>
              <a:cxnLst/>
              <a:rect l="l" t="t" r="r" b="b"/>
              <a:pathLst>
                <a:path w="944225" h="1593725">
                  <a:moveTo>
                    <a:pt x="0" y="0"/>
                  </a:moveTo>
                  <a:lnTo>
                    <a:pt x="944225" y="0"/>
                  </a:lnTo>
                  <a:lnTo>
                    <a:pt x="944225" y="1593725"/>
                  </a:lnTo>
                  <a:lnTo>
                    <a:pt x="0" y="1593725"/>
                  </a:lnTo>
                  <a:close/>
                </a:path>
              </a:pathLst>
            </a:custGeom>
            <a:blipFill>
              <a:blip r:embed="rId3"/>
              <a:stretch>
                <a:fillRect l="-58972" r="-66076"/>
              </a:stretch>
            </a:blipFill>
          </p:spPr>
          <p:txBody>
            <a:bodyPr/>
            <a:lstStyle/>
            <a:p>
              <a:endParaRPr lang="nb-NO"/>
            </a:p>
          </p:txBody>
        </p:sp>
      </p:grpSp>
      <p:sp>
        <p:nvSpPr>
          <p:cNvPr id="4" name="Freeform 4"/>
          <p:cNvSpPr/>
          <p:nvPr/>
        </p:nvSpPr>
        <p:spPr>
          <a:xfrm>
            <a:off x="7068497" y="6758599"/>
            <a:ext cx="4151006" cy="3293361"/>
          </a:xfrm>
          <a:custGeom>
            <a:avLst/>
            <a:gdLst/>
            <a:ahLst/>
            <a:cxnLst/>
            <a:rect l="l" t="t" r="r" b="b"/>
            <a:pathLst>
              <a:path w="4151006" h="3293361">
                <a:moveTo>
                  <a:pt x="0" y="0"/>
                </a:moveTo>
                <a:lnTo>
                  <a:pt x="4151006" y="0"/>
                </a:lnTo>
                <a:lnTo>
                  <a:pt x="4151006" y="3293360"/>
                </a:lnTo>
                <a:lnTo>
                  <a:pt x="0" y="3293360"/>
                </a:lnTo>
                <a:lnTo>
                  <a:pt x="0" y="0"/>
                </a:lnTo>
                <a:close/>
              </a:path>
            </a:pathLst>
          </a:custGeom>
          <a:blipFill>
            <a:blip r:embed="rId4"/>
            <a:stretch>
              <a:fillRect/>
            </a:stretch>
          </a:blipFill>
        </p:spPr>
        <p:txBody>
          <a:bodyPr/>
          <a:lstStyle/>
          <a:p>
            <a:endParaRPr lang="nb-NO"/>
          </a:p>
        </p:txBody>
      </p:sp>
      <p:sp>
        <p:nvSpPr>
          <p:cNvPr id="5" name="Freeform 5"/>
          <p:cNvSpPr/>
          <p:nvPr/>
        </p:nvSpPr>
        <p:spPr>
          <a:xfrm>
            <a:off x="6195876" y="7502407"/>
            <a:ext cx="3218711" cy="2353682"/>
          </a:xfrm>
          <a:custGeom>
            <a:avLst/>
            <a:gdLst/>
            <a:ahLst/>
            <a:cxnLst/>
            <a:rect l="l" t="t" r="r" b="b"/>
            <a:pathLst>
              <a:path w="3218711" h="2353682">
                <a:moveTo>
                  <a:pt x="0" y="0"/>
                </a:moveTo>
                <a:lnTo>
                  <a:pt x="3218711" y="0"/>
                </a:lnTo>
                <a:lnTo>
                  <a:pt x="3218711" y="2353683"/>
                </a:lnTo>
                <a:lnTo>
                  <a:pt x="0" y="2353683"/>
                </a:lnTo>
                <a:lnTo>
                  <a:pt x="0" y="0"/>
                </a:lnTo>
                <a:close/>
              </a:path>
            </a:pathLst>
          </a:custGeom>
          <a:blipFill>
            <a:blip r:embed="rId5"/>
            <a:stretch>
              <a:fillRect/>
            </a:stretch>
          </a:blipFill>
        </p:spPr>
        <p:txBody>
          <a:bodyPr/>
          <a:lstStyle/>
          <a:p>
            <a:endParaRPr lang="nb-NO"/>
          </a:p>
        </p:txBody>
      </p:sp>
      <p:sp>
        <p:nvSpPr>
          <p:cNvPr id="6" name="TextBox 6"/>
          <p:cNvSpPr txBox="1"/>
          <p:nvPr/>
        </p:nvSpPr>
        <p:spPr>
          <a:xfrm>
            <a:off x="0" y="1076325"/>
            <a:ext cx="12391751" cy="1412665"/>
          </a:xfrm>
          <a:prstGeom prst="rect">
            <a:avLst/>
          </a:prstGeom>
        </p:spPr>
        <p:txBody>
          <a:bodyPr lIns="0" tIns="0" rIns="0" bIns="0" rtlCol="0" anchor="t">
            <a:spAutoFit/>
          </a:bodyPr>
          <a:lstStyle/>
          <a:p>
            <a:pPr algn="ctr">
              <a:lnSpc>
                <a:spcPts val="11065"/>
              </a:lnSpc>
            </a:pPr>
            <a:r>
              <a:rPr lang="en-US" sz="9621" b="1" spc="-404">
                <a:solidFill>
                  <a:srgbClr val="561C5B"/>
                </a:solidFill>
                <a:latin typeface="Open Sauce Bold"/>
                <a:ea typeface="Open Sauce Bold"/>
                <a:cs typeface="Open Sauce Bold"/>
                <a:sym typeface="Open Sauce Bold"/>
              </a:rPr>
              <a:t>Hva gjør vi i Norge?</a:t>
            </a:r>
          </a:p>
        </p:txBody>
      </p:sp>
      <p:sp>
        <p:nvSpPr>
          <p:cNvPr id="7" name="TextBox 7"/>
          <p:cNvSpPr txBox="1"/>
          <p:nvPr/>
        </p:nvSpPr>
        <p:spPr>
          <a:xfrm>
            <a:off x="843522" y="2987823"/>
            <a:ext cx="9443478" cy="3660426"/>
          </a:xfrm>
          <a:prstGeom prst="rect">
            <a:avLst/>
          </a:prstGeom>
        </p:spPr>
        <p:txBody>
          <a:bodyPr wrap="square" lIns="0" tIns="0" rIns="0" bIns="0" rtlCol="0" anchor="t">
            <a:spAutoFit/>
          </a:bodyPr>
          <a:lstStyle/>
          <a:p>
            <a:pPr marL="522605" lvl="1" indent="-260985" algn="l">
              <a:lnSpc>
                <a:spcPts val="3634"/>
              </a:lnSpc>
              <a:buFont typeface="Arial"/>
              <a:buChar char="•"/>
            </a:pPr>
            <a:r>
              <a:rPr lang="en-US" sz="2800" dirty="0">
                <a:solidFill>
                  <a:srgbClr val="561C5B"/>
                </a:solidFill>
                <a:latin typeface="Open Sauce"/>
                <a:ea typeface="Open Sauce"/>
                <a:cs typeface="Open Sauce"/>
                <a:sym typeface="Open Sauce"/>
              </a:rPr>
              <a:t>I Norge jobber vi med </a:t>
            </a:r>
            <a:r>
              <a:rPr lang="en-US" sz="2800" b="1" dirty="0" err="1">
                <a:solidFill>
                  <a:srgbClr val="561C5B"/>
                </a:solidFill>
                <a:latin typeface="Open Sauce Bold"/>
                <a:ea typeface="Open Sauce Bold"/>
                <a:cs typeface="Open Sauce Bold"/>
                <a:sym typeface="Open Sauce Bold"/>
              </a:rPr>
              <a:t>migrasjon</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og</a:t>
            </a:r>
            <a:r>
              <a:rPr lang="en-US" sz="2800" dirty="0">
                <a:solidFill>
                  <a:srgbClr val="561C5B"/>
                </a:solidFill>
                <a:latin typeface="Open Sauce"/>
                <a:ea typeface="Open Sauce"/>
                <a:cs typeface="Open Sauce"/>
                <a:sym typeface="Open Sauce"/>
              </a:rPr>
              <a:t> </a:t>
            </a:r>
            <a:r>
              <a:rPr lang="en-US" sz="2800" b="1" dirty="0" err="1">
                <a:solidFill>
                  <a:srgbClr val="561C5B"/>
                </a:solidFill>
                <a:latin typeface="Open Sauce Bold"/>
                <a:ea typeface="Open Sauce Bold"/>
                <a:cs typeface="Open Sauce Bold"/>
                <a:sym typeface="Open Sauce Bold"/>
              </a:rPr>
              <a:t>integrering</a:t>
            </a:r>
            <a:r>
              <a:rPr lang="en-US" sz="2800" dirty="0">
                <a:solidFill>
                  <a:srgbClr val="561C5B"/>
                </a:solidFill>
                <a:latin typeface="Open Sauce"/>
                <a:ea typeface="Open Sauce"/>
                <a:cs typeface="Open Sauce"/>
                <a:sym typeface="Open Sauce"/>
              </a:rPr>
              <a:t>.</a:t>
            </a:r>
            <a:endParaRPr lang="nb-NO"/>
          </a:p>
          <a:p>
            <a:pPr marL="522605" lvl="1" indent="-260985" algn="l">
              <a:lnSpc>
                <a:spcPts val="3634"/>
              </a:lnSpc>
              <a:buFont typeface="Arial"/>
              <a:buChar char="•"/>
            </a:pPr>
            <a:r>
              <a:rPr lang="en-US" sz="2800" dirty="0">
                <a:solidFill>
                  <a:srgbClr val="561C5B"/>
                </a:solidFill>
                <a:latin typeface="Open Sauce"/>
                <a:ea typeface="Open Sauce"/>
                <a:cs typeface="Open Sauce"/>
                <a:sym typeface="Open Sauce"/>
              </a:rPr>
              <a:t>Vi </a:t>
            </a:r>
            <a:r>
              <a:rPr lang="en-US" sz="2800" dirty="0" err="1">
                <a:solidFill>
                  <a:srgbClr val="561C5B"/>
                </a:solidFill>
                <a:latin typeface="Open Sauce"/>
                <a:ea typeface="Open Sauce"/>
                <a:cs typeface="Open Sauce"/>
                <a:sym typeface="Open Sauce"/>
              </a:rPr>
              <a:t>tilbyr</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norskundervisning</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jobbsøkerkurs</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juridisk</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hjelp</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og</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veiledning</a:t>
            </a:r>
            <a:r>
              <a:rPr lang="en-US" sz="2800" dirty="0">
                <a:solidFill>
                  <a:srgbClr val="561C5B"/>
                </a:solidFill>
                <a:latin typeface="Open Sauce"/>
                <a:ea typeface="Open Sauce"/>
                <a:cs typeface="Open Sauce"/>
                <a:sym typeface="Open Sauce"/>
              </a:rPr>
              <a:t> om </a:t>
            </a:r>
            <a:r>
              <a:rPr lang="en-US" sz="2800" dirty="0" err="1">
                <a:solidFill>
                  <a:srgbClr val="561C5B"/>
                </a:solidFill>
                <a:latin typeface="Open Sauce"/>
                <a:ea typeface="Open Sauce"/>
                <a:cs typeface="Open Sauce"/>
                <a:sym typeface="Open Sauce"/>
              </a:rPr>
              <a:t>rettigheter</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og</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plikter</a:t>
            </a:r>
            <a:r>
              <a:rPr lang="en-US" sz="2800" dirty="0">
                <a:solidFill>
                  <a:srgbClr val="561C5B"/>
                </a:solidFill>
                <a:latin typeface="Open Sauce"/>
                <a:ea typeface="Open Sauce"/>
                <a:cs typeface="Open Sauce"/>
                <a:sym typeface="Open Sauce"/>
              </a:rPr>
              <a:t>.</a:t>
            </a:r>
            <a:endParaRPr lang="en-US" sz="2800" dirty="0">
              <a:solidFill>
                <a:srgbClr val="561C5B"/>
              </a:solidFill>
              <a:latin typeface="Open Sauce"/>
              <a:ea typeface="Open Sauce"/>
              <a:cs typeface="Open Sauce"/>
            </a:endParaRPr>
          </a:p>
          <a:p>
            <a:pPr marL="522605" lvl="1" indent="-260985">
              <a:lnSpc>
                <a:spcPts val="3634"/>
              </a:lnSpc>
              <a:buFont typeface="Arial"/>
              <a:buChar char="•"/>
            </a:pPr>
            <a:r>
              <a:rPr lang="en-US" sz="2800" dirty="0">
                <a:solidFill>
                  <a:srgbClr val="561C5B"/>
                </a:solidFill>
                <a:latin typeface="Open Sauce"/>
                <a:ea typeface="Open Sauce"/>
                <a:cs typeface="Open Sauce"/>
                <a:sym typeface="Open Sauce"/>
              </a:rPr>
              <a:t>Vi </a:t>
            </a:r>
            <a:r>
              <a:rPr lang="en-US" sz="2800" dirty="0" err="1">
                <a:solidFill>
                  <a:srgbClr val="561C5B"/>
                </a:solidFill>
                <a:latin typeface="Open Sauce"/>
                <a:ea typeface="Open Sauce"/>
                <a:cs typeface="Open Sauce"/>
                <a:sym typeface="Open Sauce"/>
              </a:rPr>
              <a:t>har</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ressurssentre</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i</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flere</a:t>
            </a:r>
            <a:r>
              <a:rPr lang="en-US" sz="2800" dirty="0">
                <a:solidFill>
                  <a:srgbClr val="561C5B"/>
                </a:solidFill>
                <a:latin typeface="Open Sauce"/>
                <a:ea typeface="Open Sauce"/>
                <a:cs typeface="Open Sauce"/>
                <a:sym typeface="Open Sauce"/>
              </a:rPr>
              <a:t> byer der vi </a:t>
            </a:r>
            <a:r>
              <a:rPr lang="en-US" sz="2800" dirty="0" err="1">
                <a:solidFill>
                  <a:srgbClr val="561C5B"/>
                </a:solidFill>
                <a:latin typeface="Open Sauce"/>
                <a:ea typeface="+mn-lt"/>
                <a:cs typeface="+mn-lt"/>
                <a:sym typeface="Open Sauce"/>
              </a:rPr>
              <a:t>blant</a:t>
            </a:r>
            <a:r>
              <a:rPr lang="en-US" sz="2800" dirty="0">
                <a:solidFill>
                  <a:srgbClr val="561C5B"/>
                </a:solidFill>
                <a:latin typeface="Open Sauce"/>
                <a:ea typeface="+mn-lt"/>
                <a:cs typeface="+mn-lt"/>
                <a:sym typeface="Open Sauce"/>
              </a:rPr>
              <a:t> </a:t>
            </a:r>
            <a:r>
              <a:rPr lang="en-US" sz="2800" dirty="0" err="1">
                <a:solidFill>
                  <a:srgbClr val="561C5B"/>
                </a:solidFill>
                <a:latin typeface="Open Sauce"/>
                <a:ea typeface="+mn-lt"/>
                <a:cs typeface="+mn-lt"/>
                <a:sym typeface="Open Sauce"/>
              </a:rPr>
              <a:t>annet</a:t>
            </a:r>
            <a:r>
              <a:rPr lang="en-US" sz="2800" dirty="0">
                <a:solidFill>
                  <a:srgbClr val="561C5B"/>
                </a:solidFill>
                <a:latin typeface="Open Sauce"/>
                <a:ea typeface="+mn-lt"/>
                <a:cs typeface="+mn-lt"/>
                <a:sym typeface="Open Sauce"/>
              </a:rPr>
              <a:t> </a:t>
            </a:r>
            <a:r>
              <a:rPr lang="en-US" sz="2800" dirty="0" err="1">
                <a:solidFill>
                  <a:srgbClr val="561C5B"/>
                </a:solidFill>
                <a:latin typeface="Open Sauce"/>
                <a:ea typeface="+mn-lt"/>
                <a:cs typeface="+mn-lt"/>
                <a:sym typeface="Open Sauce"/>
              </a:rPr>
              <a:t>hjelper</a:t>
            </a:r>
            <a:r>
              <a:rPr lang="en-US" sz="2800" dirty="0">
                <a:solidFill>
                  <a:srgbClr val="561C5B"/>
                </a:solidFill>
                <a:latin typeface="Open Sauce"/>
                <a:ea typeface="Open Sauce"/>
                <a:cs typeface="Open Sauce"/>
                <a:sym typeface="Open Sauce"/>
              </a:rPr>
              <a:t> folk med å </a:t>
            </a:r>
            <a:r>
              <a:rPr lang="en-US" sz="2800" dirty="0" err="1">
                <a:solidFill>
                  <a:srgbClr val="561C5B"/>
                </a:solidFill>
                <a:latin typeface="Open Sauce"/>
                <a:ea typeface="Open Sauce"/>
                <a:cs typeface="Open Sauce"/>
                <a:sym typeface="Open Sauce"/>
              </a:rPr>
              <a:t>skaffe</a:t>
            </a:r>
            <a:r>
              <a:rPr lang="en-US" sz="2800" dirty="0">
                <a:solidFill>
                  <a:srgbClr val="561C5B"/>
                </a:solidFill>
                <a:latin typeface="Open Sauce"/>
                <a:ea typeface="Open Sauce"/>
                <a:cs typeface="Open Sauce"/>
                <a:sym typeface="Open Sauce"/>
              </a:rPr>
              <a:t> seg </a:t>
            </a:r>
            <a:r>
              <a:rPr lang="en-US" sz="2800" dirty="0" err="1">
                <a:solidFill>
                  <a:srgbClr val="561C5B"/>
                </a:solidFill>
                <a:latin typeface="Open Sauce"/>
                <a:ea typeface="Open Sauce"/>
                <a:cs typeface="Open Sauce"/>
                <a:sym typeface="Open Sauce"/>
              </a:rPr>
              <a:t>jobb</a:t>
            </a:r>
            <a:r>
              <a:rPr lang="en-US" sz="2800" dirty="0">
                <a:solidFill>
                  <a:srgbClr val="561C5B"/>
                </a:solidFill>
                <a:latin typeface="Open Sauce"/>
                <a:ea typeface="Open Sauce"/>
                <a:cs typeface="Open Sauce"/>
                <a:sym typeface="Open Sauce"/>
              </a:rPr>
              <a:t>.</a:t>
            </a:r>
            <a:endParaRPr lang="en-US" sz="2800" dirty="0">
              <a:solidFill>
                <a:srgbClr val="561C5B"/>
              </a:solidFill>
              <a:latin typeface="Open Sauce"/>
              <a:ea typeface="Open Sauce"/>
              <a:cs typeface="Open Sauce"/>
            </a:endParaRPr>
          </a:p>
          <a:p>
            <a:pPr marL="522605" lvl="1" indent="-260985">
              <a:lnSpc>
                <a:spcPts val="3634"/>
              </a:lnSpc>
              <a:buFont typeface="Arial"/>
              <a:buChar char="•"/>
            </a:pPr>
            <a:r>
              <a:rPr lang="en-US" sz="2800" dirty="0">
                <a:solidFill>
                  <a:srgbClr val="561C5B"/>
                </a:solidFill>
                <a:latin typeface="Open Sauce"/>
                <a:ea typeface="+mn-lt"/>
                <a:cs typeface="+mn-lt"/>
                <a:sym typeface="Open Sauce"/>
              </a:rPr>
              <a:t>Ved </a:t>
            </a:r>
            <a:r>
              <a:rPr lang="en-US" sz="2800" dirty="0" err="1">
                <a:solidFill>
                  <a:srgbClr val="561C5B"/>
                </a:solidFill>
                <a:latin typeface="Open Sauce"/>
                <a:ea typeface="+mn-lt"/>
                <a:cs typeface="+mn-lt"/>
                <a:sym typeface="Open Sauce"/>
              </a:rPr>
              <a:t>nasjonalt</a:t>
            </a:r>
            <a:r>
              <a:rPr lang="en-US" sz="2800" dirty="0">
                <a:solidFill>
                  <a:srgbClr val="561C5B"/>
                </a:solidFill>
                <a:latin typeface="Open Sauce"/>
                <a:ea typeface="+mn-lt"/>
                <a:cs typeface="+mn-lt"/>
                <a:sym typeface="Open Sauce"/>
              </a:rPr>
              <a:t> </a:t>
            </a:r>
            <a:r>
              <a:rPr lang="en-US" sz="2800" dirty="0" err="1">
                <a:solidFill>
                  <a:srgbClr val="561C5B"/>
                </a:solidFill>
                <a:latin typeface="Open Sauce"/>
                <a:ea typeface="+mn-lt"/>
                <a:cs typeface="+mn-lt"/>
                <a:sym typeface="Open Sauce"/>
              </a:rPr>
              <a:t>ankomstsenter</a:t>
            </a:r>
            <a:r>
              <a:rPr lang="en-US" sz="2800" dirty="0">
                <a:solidFill>
                  <a:srgbClr val="561C5B"/>
                </a:solidFill>
                <a:latin typeface="Open Sauce"/>
                <a:ea typeface="+mn-lt"/>
                <a:cs typeface="+mn-lt"/>
                <a:sym typeface="Open Sauce"/>
              </a:rPr>
              <a:t> </a:t>
            </a:r>
            <a:r>
              <a:rPr lang="en-US" sz="2800" dirty="0" err="1">
                <a:solidFill>
                  <a:srgbClr val="561C5B"/>
                </a:solidFill>
                <a:latin typeface="Open Sauce"/>
                <a:ea typeface="+mn-lt"/>
                <a:cs typeface="+mn-lt"/>
                <a:sym typeface="Open Sauce"/>
              </a:rPr>
              <a:t>i</a:t>
            </a:r>
            <a:r>
              <a:rPr lang="en-US" sz="2800" dirty="0">
                <a:solidFill>
                  <a:srgbClr val="561C5B"/>
                </a:solidFill>
                <a:latin typeface="Open Sauce"/>
                <a:ea typeface="+mn-lt"/>
                <a:cs typeface="+mn-lt"/>
                <a:sym typeface="Open Sauce"/>
              </a:rPr>
              <a:t> </a:t>
            </a:r>
            <a:r>
              <a:rPr lang="en-US" sz="2800" dirty="0" err="1">
                <a:solidFill>
                  <a:srgbClr val="561C5B"/>
                </a:solidFill>
                <a:latin typeface="Open Sauce"/>
                <a:ea typeface="+mn-lt"/>
                <a:cs typeface="+mn-lt"/>
                <a:sym typeface="Open Sauce"/>
              </a:rPr>
              <a:t>Råde</a:t>
            </a:r>
            <a:r>
              <a:rPr lang="en-US" sz="2800" dirty="0">
                <a:solidFill>
                  <a:srgbClr val="561C5B"/>
                </a:solidFill>
                <a:latin typeface="Open Sauce"/>
                <a:ea typeface="+mn-lt"/>
                <a:cs typeface="+mn-lt"/>
                <a:sym typeface="Open Sauce"/>
              </a:rPr>
              <a:t> </a:t>
            </a:r>
            <a:r>
              <a:rPr lang="en-US" sz="2800" dirty="0" err="1">
                <a:solidFill>
                  <a:srgbClr val="561C5B"/>
                </a:solidFill>
                <a:latin typeface="Open Sauce"/>
                <a:ea typeface="+mn-lt"/>
                <a:cs typeface="+mn-lt"/>
                <a:sym typeface="Open Sauce"/>
              </a:rPr>
              <a:t>gir</a:t>
            </a:r>
            <a:r>
              <a:rPr lang="en-US" sz="2800" dirty="0">
                <a:solidFill>
                  <a:srgbClr val="561C5B"/>
                </a:solidFill>
                <a:latin typeface="Open Sauce"/>
                <a:ea typeface="+mn-lt"/>
                <a:cs typeface="+mn-lt"/>
                <a:sym typeface="Open Sauce"/>
              </a:rPr>
              <a:t> vi </a:t>
            </a:r>
            <a:r>
              <a:rPr lang="en-US" sz="2800" dirty="0" err="1">
                <a:solidFill>
                  <a:srgbClr val="561C5B"/>
                </a:solidFill>
                <a:latin typeface="Open Sauce"/>
                <a:ea typeface="+mn-lt"/>
                <a:cs typeface="+mn-lt"/>
                <a:sym typeface="Open Sauce"/>
              </a:rPr>
              <a:t>asylsøkere</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som</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kommer</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til</a:t>
            </a:r>
            <a:r>
              <a:rPr lang="en-US" sz="2800" dirty="0">
                <a:solidFill>
                  <a:srgbClr val="561C5B"/>
                </a:solidFill>
                <a:latin typeface="Open Sauce"/>
                <a:ea typeface="Open Sauce"/>
                <a:cs typeface="Open Sauce"/>
                <a:sym typeface="Open Sauce"/>
              </a:rPr>
              <a:t> Norge </a:t>
            </a:r>
            <a:r>
              <a:rPr lang="en-US" sz="2800" dirty="0" err="1">
                <a:solidFill>
                  <a:srgbClr val="561C5B"/>
                </a:solidFill>
                <a:latin typeface="Open Sauce"/>
                <a:ea typeface="Open Sauce"/>
                <a:cs typeface="Open Sauce"/>
                <a:sym typeface="Open Sauce"/>
              </a:rPr>
              <a:t>informasjon</a:t>
            </a:r>
            <a:r>
              <a:rPr lang="en-US" sz="2800" dirty="0">
                <a:solidFill>
                  <a:srgbClr val="561C5B"/>
                </a:solidFill>
                <a:latin typeface="Open Sauce"/>
                <a:ea typeface="Open Sauce"/>
                <a:cs typeface="Open Sauce"/>
                <a:sym typeface="Open Sauce"/>
              </a:rPr>
              <a:t> om </a:t>
            </a:r>
            <a:r>
              <a:rPr lang="en-US" sz="2800" dirty="0" err="1">
                <a:solidFill>
                  <a:srgbClr val="561C5B"/>
                </a:solidFill>
                <a:latin typeface="Open Sauce"/>
                <a:ea typeface="Open Sauce"/>
                <a:cs typeface="Open Sauce"/>
                <a:sym typeface="Open Sauce"/>
              </a:rPr>
              <a:t>asylprosessen</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og</a:t>
            </a:r>
            <a:r>
              <a:rPr lang="en-US" sz="2800" dirty="0">
                <a:solidFill>
                  <a:srgbClr val="561C5B"/>
                </a:solidFill>
                <a:latin typeface="Open Sauce"/>
                <a:ea typeface="Open Sauce"/>
                <a:cs typeface="Open Sauce"/>
                <a:sym typeface="Open Sauce"/>
              </a:rPr>
              <a:t> om </a:t>
            </a:r>
            <a:r>
              <a:rPr lang="en-US" sz="2800" dirty="0" err="1">
                <a:solidFill>
                  <a:srgbClr val="561C5B"/>
                </a:solidFill>
                <a:latin typeface="Open Sauce"/>
                <a:ea typeface="Open Sauce"/>
                <a:cs typeface="Open Sauce"/>
                <a:sym typeface="Open Sauce"/>
              </a:rPr>
              <a:t>deres</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rettigheter</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og</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plikter</a:t>
            </a:r>
            <a:r>
              <a:rPr lang="en-US" sz="2800" dirty="0">
                <a:solidFill>
                  <a:srgbClr val="561C5B"/>
                </a:solidFill>
                <a:latin typeface="Open Sauce"/>
                <a:ea typeface="Open Sauce"/>
                <a:cs typeface="Open Sauce"/>
                <a:sym typeface="Open Sauce"/>
              </a:rPr>
              <a:t>.  </a:t>
            </a:r>
            <a:endParaRPr lang="en-US" sz="2800" dirty="0">
              <a:solidFill>
                <a:srgbClr val="561C5B"/>
              </a:solidFill>
              <a:latin typeface="Open Sauce"/>
              <a:ea typeface="Open Sauce"/>
              <a:cs typeface="Open Sauce"/>
            </a:endParaRPr>
          </a:p>
        </p:txBody>
      </p:sp>
      <p:sp>
        <p:nvSpPr>
          <p:cNvPr id="8" name="Freeform 8"/>
          <p:cNvSpPr/>
          <p:nvPr/>
        </p:nvSpPr>
        <p:spPr>
          <a:xfrm>
            <a:off x="16064001" y="234175"/>
            <a:ext cx="2021891" cy="386992"/>
          </a:xfrm>
          <a:custGeom>
            <a:avLst/>
            <a:gdLst/>
            <a:ahLst/>
            <a:cxnLst/>
            <a:rect l="l" t="t" r="r" b="b"/>
            <a:pathLst>
              <a:path w="2021891" h="386992">
                <a:moveTo>
                  <a:pt x="0" y="0"/>
                </a:moveTo>
                <a:lnTo>
                  <a:pt x="2021890" y="0"/>
                </a:lnTo>
                <a:lnTo>
                  <a:pt x="2021890" y="386991"/>
                </a:lnTo>
                <a:lnTo>
                  <a:pt x="0" y="386991"/>
                </a:lnTo>
                <a:lnTo>
                  <a:pt x="0" y="0"/>
                </a:lnTo>
                <a:close/>
              </a:path>
            </a:pathLst>
          </a:custGeom>
          <a:blipFill>
            <a:blip r:embed="rId6"/>
            <a:stretch>
              <a:fillRect/>
            </a:stretch>
          </a:blipFill>
        </p:spPr>
        <p:txBody>
          <a:bodyPr/>
          <a:lstStyle/>
          <a:p>
            <a:endParaRPr lang="nb-NO"/>
          </a:p>
        </p:txBody>
      </p:sp>
      <p:sp>
        <p:nvSpPr>
          <p:cNvPr id="9" name="TekstSylinder 8">
            <a:extLst>
              <a:ext uri="{FF2B5EF4-FFF2-40B4-BE49-F238E27FC236}">
                <a16:creationId xmlns:a16="http://schemas.microsoft.com/office/drawing/2014/main" id="{761BC16C-4EB4-5FA8-6896-8CFC71C7EDC7}"/>
              </a:ext>
            </a:extLst>
          </p:cNvPr>
          <p:cNvSpPr txBox="1"/>
          <p:nvPr/>
        </p:nvSpPr>
        <p:spPr>
          <a:xfrm>
            <a:off x="12245533" y="9924294"/>
            <a:ext cx="2971800" cy="276999"/>
          </a:xfrm>
          <a:prstGeom prst="rect">
            <a:avLst/>
          </a:prstGeom>
          <a:noFill/>
        </p:spPr>
        <p:txBody>
          <a:bodyPr wrap="square" rtlCol="0">
            <a:spAutoFit/>
          </a:bodyPr>
          <a:lstStyle/>
          <a:p>
            <a:r>
              <a:rPr lang="nb-NO" sz="1200" dirty="0">
                <a:solidFill>
                  <a:schemeClr val="bg1"/>
                </a:solidFill>
              </a:rPr>
              <a:t>Foto: Caritas Norge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F7F1"/>
        </a:solidFill>
        <a:effectLst/>
      </p:bgPr>
    </p:bg>
    <p:spTree>
      <p:nvGrpSpPr>
        <p:cNvPr id="1" name=""/>
        <p:cNvGrpSpPr/>
        <p:nvPr/>
      </p:nvGrpSpPr>
      <p:grpSpPr>
        <a:xfrm>
          <a:off x="0" y="0"/>
          <a:ext cx="0" cy="0"/>
          <a:chOff x="0" y="0"/>
          <a:chExt cx="0" cy="0"/>
        </a:xfrm>
      </p:grpSpPr>
      <p:grpSp>
        <p:nvGrpSpPr>
          <p:cNvPr id="2" name="Group 2"/>
          <p:cNvGrpSpPr/>
          <p:nvPr/>
        </p:nvGrpSpPr>
        <p:grpSpPr>
          <a:xfrm>
            <a:off x="4987295" y="2771590"/>
            <a:ext cx="1898776" cy="189877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3B9"/>
            </a:solidFill>
          </p:spPr>
          <p:txBody>
            <a:bodyPr/>
            <a:lstStyle/>
            <a:p>
              <a:endParaRPr lang="nb-NO"/>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266178" y="5170189"/>
            <a:ext cx="5859235" cy="3573649"/>
          </a:xfrm>
          <a:custGeom>
            <a:avLst/>
            <a:gdLst/>
            <a:ahLst/>
            <a:cxnLst/>
            <a:rect l="l" t="t" r="r" b="b"/>
            <a:pathLst>
              <a:path w="5859235" h="3573649">
                <a:moveTo>
                  <a:pt x="0" y="0"/>
                </a:moveTo>
                <a:lnTo>
                  <a:pt x="5859235" y="0"/>
                </a:lnTo>
                <a:lnTo>
                  <a:pt x="5859235" y="3573650"/>
                </a:lnTo>
                <a:lnTo>
                  <a:pt x="0" y="3573650"/>
                </a:lnTo>
                <a:lnTo>
                  <a:pt x="0" y="0"/>
                </a:lnTo>
                <a:close/>
              </a:path>
            </a:pathLst>
          </a:custGeom>
          <a:blipFill>
            <a:blip r:embed="rId3"/>
            <a:stretch>
              <a:fillRect/>
            </a:stretch>
          </a:blipFill>
        </p:spPr>
        <p:txBody>
          <a:bodyPr/>
          <a:lstStyle/>
          <a:p>
            <a:endParaRPr lang="nb-NO"/>
          </a:p>
        </p:txBody>
      </p:sp>
      <p:sp>
        <p:nvSpPr>
          <p:cNvPr id="6" name="TextBox 6"/>
          <p:cNvSpPr txBox="1"/>
          <p:nvPr/>
        </p:nvSpPr>
        <p:spPr>
          <a:xfrm>
            <a:off x="1714186" y="3068279"/>
            <a:ext cx="5627622" cy="1294130"/>
          </a:xfrm>
          <a:prstGeom prst="rect">
            <a:avLst/>
          </a:prstGeom>
        </p:spPr>
        <p:txBody>
          <a:bodyPr lIns="0" tIns="0" rIns="0" bIns="0" rtlCol="0" anchor="t">
            <a:spAutoFit/>
          </a:bodyPr>
          <a:lstStyle/>
          <a:p>
            <a:pPr algn="l">
              <a:lnSpc>
                <a:spcPts val="10120"/>
              </a:lnSpc>
            </a:pPr>
            <a:r>
              <a:rPr lang="en-US" sz="8800" b="1" spc="-369">
                <a:solidFill>
                  <a:srgbClr val="561C5B"/>
                </a:solidFill>
                <a:latin typeface="Open Sauce Bold"/>
                <a:ea typeface="Open Sauce Bold"/>
                <a:cs typeface="Open Sauce Bold"/>
                <a:sym typeface="Open Sauce Bold"/>
              </a:rPr>
              <a:t>Frivillighet</a:t>
            </a:r>
          </a:p>
        </p:txBody>
      </p:sp>
      <p:sp>
        <p:nvSpPr>
          <p:cNvPr id="7" name="TextBox 7"/>
          <p:cNvSpPr txBox="1"/>
          <p:nvPr/>
        </p:nvSpPr>
        <p:spPr>
          <a:xfrm>
            <a:off x="9144000" y="2534638"/>
            <a:ext cx="7655274" cy="4952446"/>
          </a:xfrm>
          <a:prstGeom prst="rect">
            <a:avLst/>
          </a:prstGeom>
        </p:spPr>
        <p:txBody>
          <a:bodyPr lIns="0" tIns="0" rIns="0" bIns="0" rtlCol="0" anchor="t">
            <a:spAutoFit/>
          </a:bodyPr>
          <a:lstStyle/>
          <a:p>
            <a:pPr marL="701260" lvl="1" indent="-350630" algn="l">
              <a:lnSpc>
                <a:spcPts val="4872"/>
              </a:lnSpc>
              <a:buFont typeface="Arial"/>
              <a:buChar char="•"/>
            </a:pPr>
            <a:r>
              <a:rPr lang="en-US" sz="2800" dirty="0">
                <a:solidFill>
                  <a:srgbClr val="561C5B"/>
                </a:solidFill>
                <a:latin typeface="Open Sauce"/>
                <a:ea typeface="Open Sauce"/>
                <a:cs typeface="Open Sauce"/>
                <a:sym typeface="Open Sauce"/>
              </a:rPr>
              <a:t>I 2025 </a:t>
            </a:r>
            <a:r>
              <a:rPr lang="en-US" sz="2800" dirty="0" err="1">
                <a:solidFill>
                  <a:srgbClr val="561C5B"/>
                </a:solidFill>
                <a:latin typeface="Open Sauce"/>
                <a:ea typeface="Open Sauce"/>
                <a:cs typeface="Open Sauce"/>
                <a:sym typeface="Open Sauce"/>
              </a:rPr>
              <a:t>hadde</a:t>
            </a:r>
            <a:r>
              <a:rPr lang="en-US" sz="2800" dirty="0">
                <a:solidFill>
                  <a:srgbClr val="561C5B"/>
                </a:solidFill>
                <a:latin typeface="Open Sauce"/>
                <a:ea typeface="Open Sauce"/>
                <a:cs typeface="Open Sauce"/>
                <a:sym typeface="Open Sauce"/>
              </a:rPr>
              <a:t> vi </a:t>
            </a:r>
            <a:r>
              <a:rPr lang="en-US" sz="2800" b="1" dirty="0">
                <a:solidFill>
                  <a:srgbClr val="561C5B"/>
                </a:solidFill>
                <a:latin typeface="Open Sauce Bold"/>
                <a:ea typeface="Open Sauce"/>
                <a:cs typeface="Open Sauce"/>
                <a:sym typeface="Open Sauce Bold"/>
              </a:rPr>
              <a:t>337</a:t>
            </a:r>
            <a:r>
              <a:rPr lang="en-US" sz="2800" b="1" dirty="0">
                <a:solidFill>
                  <a:srgbClr val="561C5B"/>
                </a:solidFill>
                <a:latin typeface="Open Sauce Bold"/>
                <a:ea typeface="Open Sauce Bold"/>
                <a:cs typeface="Open Sauce Bold"/>
                <a:sym typeface="Open Sauce Bold"/>
              </a:rPr>
              <a:t> </a:t>
            </a:r>
            <a:r>
              <a:rPr lang="en-US" sz="2800" b="1" dirty="0" err="1">
                <a:solidFill>
                  <a:srgbClr val="561C5B"/>
                </a:solidFill>
                <a:latin typeface="Open Sauce Bold"/>
                <a:ea typeface="Open Sauce Bold"/>
                <a:cs typeface="Open Sauce Bold"/>
                <a:sym typeface="Open Sauce Bold"/>
              </a:rPr>
              <a:t>frivillige</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i</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arbeid</a:t>
            </a:r>
            <a:endParaRPr lang="en-US" sz="2800" dirty="0">
              <a:solidFill>
                <a:srgbClr val="561C5B"/>
              </a:solidFill>
              <a:latin typeface="Open Sauce"/>
              <a:ea typeface="Open Sauce"/>
              <a:cs typeface="Open Sauce"/>
              <a:sym typeface="Open Sauce"/>
            </a:endParaRPr>
          </a:p>
          <a:p>
            <a:pPr marL="701260" lvl="1" indent="-350630" algn="l">
              <a:lnSpc>
                <a:spcPts val="4872"/>
              </a:lnSpc>
              <a:buFont typeface="Arial"/>
              <a:buChar char="•"/>
            </a:pPr>
            <a:r>
              <a:rPr lang="en-US" sz="2800" dirty="0">
                <a:solidFill>
                  <a:srgbClr val="561C5B"/>
                </a:solidFill>
                <a:latin typeface="Open Sauce"/>
                <a:ea typeface="Open Sauce"/>
                <a:cs typeface="Open Sauce"/>
                <a:sym typeface="Open Sauce"/>
              </a:rPr>
              <a:t>De ga </a:t>
            </a:r>
            <a:r>
              <a:rPr lang="en-US" sz="2800" dirty="0" err="1">
                <a:solidFill>
                  <a:srgbClr val="561C5B"/>
                </a:solidFill>
                <a:latin typeface="Open Sauce"/>
                <a:ea typeface="Open Sauce"/>
                <a:cs typeface="Open Sauce"/>
                <a:sym typeface="Open Sauce"/>
              </a:rPr>
              <a:t>veiledning</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på</a:t>
            </a:r>
            <a:r>
              <a:rPr lang="en-US" sz="2800" dirty="0">
                <a:solidFill>
                  <a:srgbClr val="561C5B"/>
                </a:solidFill>
                <a:latin typeface="Open Sauce"/>
                <a:ea typeface="Open Sauce"/>
                <a:cs typeface="Open Sauce"/>
                <a:sym typeface="Open Sauce"/>
              </a:rPr>
              <a:t> </a:t>
            </a:r>
            <a:r>
              <a:rPr lang="en-US" sz="2800" b="1" dirty="0">
                <a:solidFill>
                  <a:srgbClr val="561C5B"/>
                </a:solidFill>
                <a:latin typeface="Open Sauce Bold"/>
                <a:ea typeface="Open Sauce Bold"/>
                <a:cs typeface="Open Sauce Bold"/>
                <a:sym typeface="Open Sauce Bold"/>
              </a:rPr>
              <a:t>38 </a:t>
            </a:r>
            <a:r>
              <a:rPr lang="en-US" sz="2800" b="1" dirty="0" err="1">
                <a:solidFill>
                  <a:srgbClr val="561C5B"/>
                </a:solidFill>
                <a:latin typeface="Open Sauce Bold"/>
                <a:ea typeface="Open Sauce Bold"/>
                <a:cs typeface="Open Sauce Bold"/>
                <a:sym typeface="Open Sauce Bold"/>
              </a:rPr>
              <a:t>ulike</a:t>
            </a:r>
            <a:r>
              <a:rPr lang="en-US" sz="2800" b="1" dirty="0">
                <a:solidFill>
                  <a:srgbClr val="561C5B"/>
                </a:solidFill>
                <a:latin typeface="Open Sauce Bold"/>
                <a:ea typeface="Open Sauce Bold"/>
                <a:cs typeface="Open Sauce Bold"/>
                <a:sym typeface="Open Sauce Bold"/>
              </a:rPr>
              <a:t> </a:t>
            </a:r>
            <a:r>
              <a:rPr lang="en-US" sz="2800" b="1" dirty="0" err="1">
                <a:solidFill>
                  <a:srgbClr val="561C5B"/>
                </a:solidFill>
                <a:latin typeface="Open Sauce Bold"/>
                <a:ea typeface="Open Sauce Bold"/>
                <a:cs typeface="Open Sauce Bold"/>
                <a:sym typeface="Open Sauce Bold"/>
              </a:rPr>
              <a:t>språk</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til</a:t>
            </a:r>
            <a:r>
              <a:rPr lang="en-US" sz="2800" dirty="0">
                <a:solidFill>
                  <a:srgbClr val="561C5B"/>
                </a:solidFill>
                <a:latin typeface="Open Sauce"/>
                <a:ea typeface="Open Sauce"/>
                <a:cs typeface="Open Sauce"/>
                <a:sym typeface="Open Sauce"/>
              </a:rPr>
              <a:t> folk </a:t>
            </a:r>
            <a:r>
              <a:rPr lang="en-US" sz="2800" dirty="0" err="1">
                <a:solidFill>
                  <a:srgbClr val="561C5B"/>
                </a:solidFill>
                <a:latin typeface="Open Sauce"/>
                <a:ea typeface="Open Sauce"/>
                <a:cs typeface="Open Sauce"/>
                <a:sym typeface="Open Sauce"/>
              </a:rPr>
              <a:t>fra</a:t>
            </a:r>
            <a:r>
              <a:rPr lang="en-US" sz="2800" dirty="0">
                <a:solidFill>
                  <a:srgbClr val="561C5B"/>
                </a:solidFill>
                <a:latin typeface="Open Sauce"/>
                <a:ea typeface="Open Sauce"/>
                <a:cs typeface="Open Sauce"/>
                <a:sym typeface="Open Sauce"/>
              </a:rPr>
              <a:t> </a:t>
            </a:r>
            <a:r>
              <a:rPr lang="en-US" sz="2800" b="1" dirty="0">
                <a:solidFill>
                  <a:srgbClr val="561C5B"/>
                </a:solidFill>
                <a:latin typeface="Open Sauce Bold"/>
                <a:ea typeface="Open Sauce Bold"/>
                <a:cs typeface="Open Sauce Bold"/>
                <a:sym typeface="Open Sauce Bold"/>
              </a:rPr>
              <a:t>121 </a:t>
            </a:r>
            <a:r>
              <a:rPr lang="en-US" sz="2800" b="1" dirty="0" err="1">
                <a:solidFill>
                  <a:srgbClr val="561C5B"/>
                </a:solidFill>
                <a:latin typeface="Open Sauce Bold"/>
                <a:ea typeface="Open Sauce Bold"/>
                <a:cs typeface="Open Sauce Bold"/>
                <a:sym typeface="Open Sauce Bold"/>
              </a:rPr>
              <a:t>ulike</a:t>
            </a:r>
            <a:r>
              <a:rPr lang="en-US" sz="2800" b="1" dirty="0">
                <a:solidFill>
                  <a:srgbClr val="561C5B"/>
                </a:solidFill>
                <a:latin typeface="Open Sauce Bold"/>
                <a:ea typeface="Open Sauce Bold"/>
                <a:cs typeface="Open Sauce Bold"/>
                <a:sym typeface="Open Sauce Bold"/>
              </a:rPr>
              <a:t> </a:t>
            </a:r>
            <a:r>
              <a:rPr lang="en-US" sz="2800" b="1" dirty="0" err="1">
                <a:solidFill>
                  <a:srgbClr val="561C5B"/>
                </a:solidFill>
                <a:latin typeface="Open Sauce Bold"/>
                <a:ea typeface="Open Sauce Bold"/>
                <a:cs typeface="Open Sauce Bold"/>
                <a:sym typeface="Open Sauce Bold"/>
              </a:rPr>
              <a:t>fødeland</a:t>
            </a:r>
            <a:endParaRPr lang="en-US" sz="2800" b="1" dirty="0">
              <a:solidFill>
                <a:srgbClr val="561C5B"/>
              </a:solidFill>
              <a:latin typeface="Open Sauce Bold"/>
              <a:ea typeface="Open Sauce Bold"/>
              <a:cs typeface="Open Sauce Bold"/>
              <a:sym typeface="Open Sauce Bold"/>
            </a:endParaRPr>
          </a:p>
          <a:p>
            <a:pPr marL="701260" lvl="1" indent="-350630" algn="l">
              <a:lnSpc>
                <a:spcPts val="4872"/>
              </a:lnSpc>
              <a:buFont typeface="Arial"/>
              <a:buChar char="•"/>
            </a:pPr>
            <a:r>
              <a:rPr lang="en-US" sz="2800" dirty="0" err="1">
                <a:solidFill>
                  <a:srgbClr val="561C5B"/>
                </a:solidFill>
                <a:latin typeface="Open Sauce"/>
                <a:ea typeface="Open Sauce"/>
                <a:cs typeface="Open Sauce"/>
                <a:sym typeface="Open Sauce"/>
              </a:rPr>
              <a:t>Frivillige</a:t>
            </a:r>
            <a:r>
              <a:rPr lang="en-US" sz="2800" dirty="0">
                <a:solidFill>
                  <a:srgbClr val="561C5B"/>
                </a:solidFill>
                <a:latin typeface="Open Sauce"/>
                <a:ea typeface="Open Sauce"/>
                <a:cs typeface="Open Sauce"/>
                <a:sym typeface="Open Sauce"/>
              </a:rPr>
              <a:t> hos Caritas er </a:t>
            </a:r>
            <a:r>
              <a:rPr lang="en-US" sz="2800" dirty="0" err="1">
                <a:solidFill>
                  <a:srgbClr val="561C5B"/>
                </a:solidFill>
                <a:latin typeface="Open Sauce"/>
                <a:ea typeface="Open Sauce"/>
                <a:cs typeface="Open Sauce"/>
                <a:sym typeface="Open Sauce"/>
              </a:rPr>
              <a:t>ofte</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innvandrere</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som</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bruker</a:t>
            </a:r>
            <a:r>
              <a:rPr lang="en-US" sz="2800" dirty="0">
                <a:solidFill>
                  <a:srgbClr val="561C5B"/>
                </a:solidFill>
                <a:latin typeface="Open Sauce"/>
                <a:ea typeface="Open Sauce"/>
                <a:cs typeface="Open Sauce"/>
                <a:sym typeface="Open Sauce"/>
              </a:rPr>
              <a:t> sin </a:t>
            </a:r>
            <a:r>
              <a:rPr lang="en-US" sz="2800" dirty="0" err="1">
                <a:solidFill>
                  <a:srgbClr val="561C5B"/>
                </a:solidFill>
                <a:latin typeface="Open Sauce"/>
                <a:ea typeface="Open Sauce"/>
                <a:cs typeface="Open Sauce"/>
                <a:sym typeface="Open Sauce"/>
              </a:rPr>
              <a:t>erfaring</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til</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å</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hjelpe</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andre</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i</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samme</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situasjon</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Samtidig</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får</a:t>
            </a:r>
            <a:r>
              <a:rPr lang="en-US" sz="2800" dirty="0">
                <a:solidFill>
                  <a:srgbClr val="561C5B"/>
                </a:solidFill>
                <a:latin typeface="Open Sauce"/>
                <a:ea typeface="Open Sauce"/>
                <a:cs typeface="Open Sauce"/>
                <a:sym typeface="Open Sauce"/>
              </a:rPr>
              <a:t> de </a:t>
            </a:r>
            <a:r>
              <a:rPr lang="en-US" sz="2800" dirty="0" err="1">
                <a:solidFill>
                  <a:srgbClr val="561C5B"/>
                </a:solidFill>
                <a:latin typeface="Open Sauce"/>
                <a:ea typeface="Open Sauce"/>
                <a:cs typeface="Open Sauce"/>
                <a:sym typeface="Open Sauce"/>
              </a:rPr>
              <a:t>viktig</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erfaring</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som</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hjelper</a:t>
            </a:r>
            <a:r>
              <a:rPr lang="en-US" sz="2800" dirty="0">
                <a:solidFill>
                  <a:srgbClr val="561C5B"/>
                </a:solidFill>
                <a:latin typeface="Open Sauce"/>
                <a:ea typeface="Open Sauce"/>
                <a:cs typeface="Open Sauce"/>
                <a:sym typeface="Open Sauce"/>
              </a:rPr>
              <a:t> dem inn </a:t>
            </a:r>
            <a:r>
              <a:rPr lang="en-US" sz="2800" dirty="0" err="1">
                <a:solidFill>
                  <a:srgbClr val="561C5B"/>
                </a:solidFill>
                <a:latin typeface="Open Sauce"/>
                <a:ea typeface="Open Sauce"/>
                <a:cs typeface="Open Sauce"/>
                <a:sym typeface="Open Sauce"/>
              </a:rPr>
              <a:t>i</a:t>
            </a:r>
            <a:r>
              <a:rPr lang="en-US" sz="2800" dirty="0">
                <a:solidFill>
                  <a:srgbClr val="561C5B"/>
                </a:solidFill>
                <a:latin typeface="Open Sauce"/>
                <a:ea typeface="Open Sauce"/>
                <a:cs typeface="Open Sauce"/>
                <a:sym typeface="Open Sauce"/>
              </a:rPr>
              <a:t> </a:t>
            </a:r>
            <a:r>
              <a:rPr lang="en-US" sz="2800" dirty="0" err="1">
                <a:solidFill>
                  <a:srgbClr val="561C5B"/>
                </a:solidFill>
                <a:latin typeface="Open Sauce"/>
                <a:ea typeface="Open Sauce"/>
                <a:cs typeface="Open Sauce"/>
                <a:sym typeface="Open Sauce"/>
              </a:rPr>
              <a:t>arbeidslivet</a:t>
            </a:r>
            <a:r>
              <a:rPr lang="en-US" sz="2800" dirty="0">
                <a:solidFill>
                  <a:srgbClr val="561C5B"/>
                </a:solidFill>
                <a:latin typeface="Open Sauce"/>
                <a:ea typeface="Open Sauce"/>
                <a:cs typeface="Open Sauce"/>
                <a:sym typeface="Open Sauce"/>
              </a:rPr>
              <a:t>.</a:t>
            </a:r>
          </a:p>
        </p:txBody>
      </p:sp>
      <p:sp>
        <p:nvSpPr>
          <p:cNvPr id="8" name="Freeform 8"/>
          <p:cNvSpPr/>
          <p:nvPr/>
        </p:nvSpPr>
        <p:spPr>
          <a:xfrm>
            <a:off x="16064001" y="234175"/>
            <a:ext cx="2021891" cy="386992"/>
          </a:xfrm>
          <a:custGeom>
            <a:avLst/>
            <a:gdLst/>
            <a:ahLst/>
            <a:cxnLst/>
            <a:rect l="l" t="t" r="r" b="b"/>
            <a:pathLst>
              <a:path w="2021891" h="386992">
                <a:moveTo>
                  <a:pt x="0" y="0"/>
                </a:moveTo>
                <a:lnTo>
                  <a:pt x="2021890" y="0"/>
                </a:lnTo>
                <a:lnTo>
                  <a:pt x="2021890" y="386991"/>
                </a:lnTo>
                <a:lnTo>
                  <a:pt x="0" y="386991"/>
                </a:lnTo>
                <a:lnTo>
                  <a:pt x="0" y="0"/>
                </a:lnTo>
                <a:close/>
              </a:path>
            </a:pathLst>
          </a:custGeom>
          <a:blipFill>
            <a:blip r:embed="rId4"/>
            <a:stretch>
              <a:fillRect/>
            </a:stretch>
          </a:blipFill>
        </p:spPr>
        <p:txBody>
          <a:bodyPr/>
          <a:lstStyle/>
          <a:p>
            <a:endParaRPr lang="nb-NO"/>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F7F1"/>
        </a:solidFill>
        <a:effectLst/>
      </p:bgPr>
    </p:bg>
    <p:spTree>
      <p:nvGrpSpPr>
        <p:cNvPr id="1" name=""/>
        <p:cNvGrpSpPr/>
        <p:nvPr/>
      </p:nvGrpSpPr>
      <p:grpSpPr>
        <a:xfrm>
          <a:off x="0" y="0"/>
          <a:ext cx="0" cy="0"/>
          <a:chOff x="0" y="0"/>
          <a:chExt cx="0" cy="0"/>
        </a:xfrm>
      </p:grpSpPr>
      <p:sp>
        <p:nvSpPr>
          <p:cNvPr id="2" name="Freeform 2"/>
          <p:cNvSpPr/>
          <p:nvPr/>
        </p:nvSpPr>
        <p:spPr>
          <a:xfrm>
            <a:off x="336525" y="4324440"/>
            <a:ext cx="10328700" cy="5190172"/>
          </a:xfrm>
          <a:custGeom>
            <a:avLst/>
            <a:gdLst/>
            <a:ahLst/>
            <a:cxnLst/>
            <a:rect l="l" t="t" r="r" b="b"/>
            <a:pathLst>
              <a:path w="10328700" h="5190172">
                <a:moveTo>
                  <a:pt x="0" y="0"/>
                </a:moveTo>
                <a:lnTo>
                  <a:pt x="10328700" y="0"/>
                </a:lnTo>
                <a:lnTo>
                  <a:pt x="10328700" y="5190171"/>
                </a:lnTo>
                <a:lnTo>
                  <a:pt x="0" y="5190171"/>
                </a:lnTo>
                <a:lnTo>
                  <a:pt x="0" y="0"/>
                </a:lnTo>
                <a:close/>
              </a:path>
            </a:pathLst>
          </a:custGeom>
          <a:blipFill>
            <a:blip r:embed="rId2"/>
            <a:stretch>
              <a:fillRect/>
            </a:stretch>
          </a:blipFill>
        </p:spPr>
        <p:txBody>
          <a:bodyPr/>
          <a:lstStyle/>
          <a:p>
            <a:endParaRPr lang="nb-NO"/>
          </a:p>
        </p:txBody>
      </p:sp>
      <p:grpSp>
        <p:nvGrpSpPr>
          <p:cNvPr id="3" name="Group 3"/>
          <p:cNvGrpSpPr/>
          <p:nvPr/>
        </p:nvGrpSpPr>
        <p:grpSpPr>
          <a:xfrm>
            <a:off x="2681444" y="4638580"/>
            <a:ext cx="1009840" cy="100984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3B9"/>
            </a:solidFill>
          </p:spPr>
          <p:txBody>
            <a:bodyPr/>
            <a:lstStyle/>
            <a:p>
              <a:endParaRPr lang="nb-NO"/>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028700" y="1328754"/>
            <a:ext cx="7123997" cy="2580005"/>
          </a:xfrm>
          <a:prstGeom prst="rect">
            <a:avLst/>
          </a:prstGeom>
        </p:spPr>
        <p:txBody>
          <a:bodyPr lIns="0" tIns="0" rIns="0" bIns="0" rtlCol="0" anchor="t">
            <a:spAutoFit/>
          </a:bodyPr>
          <a:lstStyle/>
          <a:p>
            <a:pPr algn="l">
              <a:lnSpc>
                <a:spcPts val="10119"/>
              </a:lnSpc>
            </a:pPr>
            <a:r>
              <a:rPr lang="en-US" sz="8799" b="1" spc="-369">
                <a:solidFill>
                  <a:srgbClr val="561C5B"/>
                </a:solidFill>
                <a:latin typeface="Open Sauce Bold"/>
                <a:ea typeface="Open Sauce Bold"/>
                <a:cs typeface="Open Sauce Bold"/>
                <a:sym typeface="Open Sauce Bold"/>
              </a:rPr>
              <a:t>Internasjonalt</a:t>
            </a:r>
          </a:p>
          <a:p>
            <a:pPr algn="l">
              <a:lnSpc>
                <a:spcPts val="10119"/>
              </a:lnSpc>
            </a:pPr>
            <a:r>
              <a:rPr lang="en-US" sz="8799" b="1" spc="-369">
                <a:solidFill>
                  <a:srgbClr val="561C5B"/>
                </a:solidFill>
                <a:latin typeface="Open Sauce Bold"/>
                <a:ea typeface="Open Sauce Bold"/>
                <a:cs typeface="Open Sauce Bold"/>
                <a:sym typeface="Open Sauce Bold"/>
              </a:rPr>
              <a:t>arbeid</a:t>
            </a:r>
          </a:p>
        </p:txBody>
      </p:sp>
      <p:sp>
        <p:nvSpPr>
          <p:cNvPr id="7" name="TextBox 7"/>
          <p:cNvSpPr txBox="1"/>
          <p:nvPr/>
        </p:nvSpPr>
        <p:spPr>
          <a:xfrm>
            <a:off x="11296126" y="1661228"/>
            <a:ext cx="6248877" cy="7446654"/>
          </a:xfrm>
          <a:prstGeom prst="rect">
            <a:avLst/>
          </a:prstGeom>
        </p:spPr>
        <p:txBody>
          <a:bodyPr lIns="0" tIns="0" rIns="0" bIns="0" rtlCol="0" anchor="t">
            <a:spAutoFit/>
          </a:bodyPr>
          <a:lstStyle/>
          <a:p>
            <a:pPr marL="650875" lvl="1" indent="-325120" algn="l">
              <a:lnSpc>
                <a:spcPts val="4522"/>
              </a:lnSpc>
              <a:buFont typeface="Arial"/>
              <a:buChar char="•"/>
            </a:pPr>
            <a:r>
              <a:rPr lang="en-US" sz="3000" dirty="0" err="1">
                <a:solidFill>
                  <a:srgbClr val="561C5B"/>
                </a:solidFill>
                <a:latin typeface="Open Sauce"/>
                <a:ea typeface="Open Sauce"/>
                <a:cs typeface="Open Sauce"/>
                <a:sym typeface="Open Sauce"/>
              </a:rPr>
              <a:t>Internasjonalt</a:t>
            </a:r>
            <a:r>
              <a:rPr lang="en-US" sz="3000" dirty="0">
                <a:solidFill>
                  <a:srgbClr val="561C5B"/>
                </a:solidFill>
                <a:latin typeface="Open Sauce"/>
                <a:ea typeface="Open Sauce"/>
                <a:cs typeface="Open Sauce"/>
                <a:sym typeface="Open Sauce"/>
              </a:rPr>
              <a:t> jobber vi med </a:t>
            </a:r>
            <a:r>
              <a:rPr lang="en-US" sz="3000" dirty="0" err="1">
                <a:solidFill>
                  <a:srgbClr val="561C5B"/>
                </a:solidFill>
                <a:latin typeface="Open Sauce"/>
                <a:ea typeface="Open Sauce"/>
                <a:cs typeface="Open Sauce"/>
                <a:sym typeface="Open Sauce"/>
              </a:rPr>
              <a:t>nødhjelp</a:t>
            </a:r>
            <a:r>
              <a:rPr lang="en-US" sz="3000" dirty="0">
                <a:solidFill>
                  <a:srgbClr val="561C5B"/>
                </a:solidFill>
                <a:latin typeface="Open Sauce"/>
                <a:ea typeface="Open Sauce"/>
                <a:cs typeface="Open Sauce"/>
                <a:sym typeface="Open Sauce"/>
              </a:rPr>
              <a:t> </a:t>
            </a:r>
            <a:r>
              <a:rPr lang="en-US" sz="3000" dirty="0" err="1">
                <a:solidFill>
                  <a:srgbClr val="561C5B"/>
                </a:solidFill>
                <a:latin typeface="Open Sauce"/>
                <a:ea typeface="Open Sauce"/>
                <a:cs typeface="Open Sauce"/>
                <a:sym typeface="Open Sauce"/>
              </a:rPr>
              <a:t>og</a:t>
            </a:r>
            <a:r>
              <a:rPr lang="en-US" sz="3000" dirty="0">
                <a:solidFill>
                  <a:srgbClr val="561C5B"/>
                </a:solidFill>
                <a:latin typeface="Open Sauce"/>
                <a:ea typeface="Open Sauce"/>
                <a:cs typeface="Open Sauce"/>
                <a:sym typeface="Open Sauce"/>
              </a:rPr>
              <a:t> </a:t>
            </a:r>
            <a:r>
              <a:rPr lang="en-US" sz="3000" dirty="0" err="1">
                <a:solidFill>
                  <a:srgbClr val="561C5B"/>
                </a:solidFill>
                <a:latin typeface="Open Sauce"/>
                <a:ea typeface="Open Sauce"/>
                <a:cs typeface="Open Sauce"/>
                <a:sym typeface="Open Sauce"/>
              </a:rPr>
              <a:t>langsiktig</a:t>
            </a:r>
            <a:r>
              <a:rPr lang="en-US" sz="3000" dirty="0">
                <a:solidFill>
                  <a:srgbClr val="561C5B"/>
                </a:solidFill>
                <a:latin typeface="Open Sauce"/>
                <a:ea typeface="Open Sauce"/>
                <a:cs typeface="Open Sauce"/>
                <a:sym typeface="Open Sauce"/>
              </a:rPr>
              <a:t> </a:t>
            </a:r>
            <a:r>
              <a:rPr lang="en-US" sz="3000" dirty="0" err="1">
                <a:solidFill>
                  <a:srgbClr val="561C5B"/>
                </a:solidFill>
                <a:latin typeface="Open Sauce"/>
                <a:ea typeface="Open Sauce"/>
                <a:cs typeface="Open Sauce"/>
                <a:sym typeface="Open Sauce"/>
              </a:rPr>
              <a:t>utvikling</a:t>
            </a:r>
            <a:endParaRPr lang="en-US" sz="3000" dirty="0" err="1">
              <a:solidFill>
                <a:srgbClr val="561C5B"/>
              </a:solidFill>
              <a:latin typeface="Open Sauce"/>
            </a:endParaRPr>
          </a:p>
          <a:p>
            <a:pPr algn="l">
              <a:lnSpc>
                <a:spcPts val="4522"/>
              </a:lnSpc>
            </a:pPr>
            <a:endParaRPr lang="en-US" sz="3015" dirty="0">
              <a:solidFill>
                <a:srgbClr val="561C5B"/>
              </a:solidFill>
              <a:latin typeface="Open Sauce"/>
              <a:ea typeface="Open Sauce"/>
              <a:cs typeface="Open Sauce"/>
              <a:sym typeface="Open Sauce"/>
            </a:endParaRPr>
          </a:p>
          <a:p>
            <a:pPr marL="650875" lvl="1" indent="-325120" algn="l">
              <a:lnSpc>
                <a:spcPts val="4522"/>
              </a:lnSpc>
              <a:buFont typeface="Arial"/>
              <a:buChar char="•"/>
            </a:pPr>
            <a:r>
              <a:rPr lang="en-US" sz="3015" dirty="0">
                <a:solidFill>
                  <a:srgbClr val="561C5B"/>
                </a:solidFill>
                <a:latin typeface="Open Sauce"/>
                <a:ea typeface="Open Sauce"/>
                <a:cs typeface="Open Sauce"/>
                <a:sym typeface="Open Sauce"/>
              </a:rPr>
              <a:t>Vi </a:t>
            </a:r>
            <a:r>
              <a:rPr lang="en-US" sz="3015" dirty="0" err="1">
                <a:solidFill>
                  <a:srgbClr val="561C5B"/>
                </a:solidFill>
                <a:latin typeface="Open Sauce"/>
                <a:ea typeface="Open Sauce"/>
                <a:cs typeface="Open Sauce"/>
                <a:sym typeface="Open Sauce"/>
              </a:rPr>
              <a:t>gir</a:t>
            </a:r>
            <a:r>
              <a:rPr lang="en-US" sz="3015" dirty="0">
                <a:solidFill>
                  <a:srgbClr val="561C5B"/>
                </a:solidFill>
                <a:latin typeface="Open Sauce"/>
                <a:ea typeface="Open Sauce"/>
                <a:cs typeface="Open Sauce"/>
                <a:sym typeface="Open Sauce"/>
              </a:rPr>
              <a:t> mat, </a:t>
            </a:r>
            <a:r>
              <a:rPr lang="en-US" sz="3015" dirty="0" err="1">
                <a:solidFill>
                  <a:srgbClr val="561C5B"/>
                </a:solidFill>
                <a:latin typeface="Open Sauce"/>
                <a:ea typeface="Open Sauce"/>
                <a:cs typeface="Open Sauce"/>
                <a:sym typeface="Open Sauce"/>
              </a:rPr>
              <a:t>vann</a:t>
            </a:r>
            <a:r>
              <a:rPr lang="en-US" sz="3015" dirty="0">
                <a:solidFill>
                  <a:srgbClr val="561C5B"/>
                </a:solidFill>
                <a:latin typeface="Open Sauce"/>
                <a:ea typeface="Open Sauce"/>
                <a:cs typeface="Open Sauce"/>
                <a:sym typeface="Open Sauce"/>
              </a:rPr>
              <a:t>, </a:t>
            </a:r>
            <a:r>
              <a:rPr lang="en-US" sz="3015" dirty="0" err="1">
                <a:solidFill>
                  <a:srgbClr val="561C5B"/>
                </a:solidFill>
                <a:latin typeface="Open Sauce"/>
                <a:ea typeface="Open Sauce"/>
                <a:cs typeface="Open Sauce"/>
                <a:sym typeface="Open Sauce"/>
              </a:rPr>
              <a:t>husly</a:t>
            </a:r>
            <a:r>
              <a:rPr lang="en-US" sz="3015" dirty="0">
                <a:solidFill>
                  <a:srgbClr val="561C5B"/>
                </a:solidFill>
                <a:latin typeface="Open Sauce"/>
                <a:ea typeface="Open Sauce"/>
                <a:cs typeface="Open Sauce"/>
                <a:sym typeface="Open Sauce"/>
              </a:rPr>
              <a:t> </a:t>
            </a:r>
            <a:r>
              <a:rPr lang="en-US" sz="3015" dirty="0" err="1">
                <a:solidFill>
                  <a:srgbClr val="561C5B"/>
                </a:solidFill>
                <a:latin typeface="Open Sauce"/>
                <a:ea typeface="Open Sauce"/>
                <a:cs typeface="Open Sauce"/>
                <a:sym typeface="Open Sauce"/>
              </a:rPr>
              <a:t>og</a:t>
            </a:r>
            <a:r>
              <a:rPr lang="en-US" sz="3015" dirty="0">
                <a:solidFill>
                  <a:srgbClr val="561C5B"/>
                </a:solidFill>
                <a:latin typeface="Open Sauce"/>
                <a:ea typeface="Open Sauce"/>
                <a:cs typeface="Open Sauce"/>
                <a:sym typeface="Open Sauce"/>
              </a:rPr>
              <a:t> </a:t>
            </a:r>
            <a:r>
              <a:rPr lang="en-US" sz="3015" dirty="0" err="1">
                <a:solidFill>
                  <a:srgbClr val="561C5B"/>
                </a:solidFill>
                <a:latin typeface="Open Sauce"/>
                <a:ea typeface="Open Sauce"/>
                <a:cs typeface="Open Sauce"/>
                <a:sym typeface="Open Sauce"/>
              </a:rPr>
              <a:t>støtte</a:t>
            </a:r>
            <a:r>
              <a:rPr lang="en-US" sz="3015" dirty="0">
                <a:solidFill>
                  <a:srgbClr val="561C5B"/>
                </a:solidFill>
                <a:latin typeface="Open Sauce"/>
                <a:ea typeface="Open Sauce"/>
                <a:cs typeface="Open Sauce"/>
                <a:sym typeface="Open Sauce"/>
              </a:rPr>
              <a:t> </a:t>
            </a:r>
            <a:r>
              <a:rPr lang="en-US" sz="3015" dirty="0" err="1">
                <a:solidFill>
                  <a:srgbClr val="561C5B"/>
                </a:solidFill>
                <a:latin typeface="Open Sauce"/>
                <a:ea typeface="Open Sauce"/>
                <a:cs typeface="Open Sauce"/>
                <a:sym typeface="Open Sauce"/>
              </a:rPr>
              <a:t>til</a:t>
            </a:r>
            <a:r>
              <a:rPr lang="en-US" sz="3015" dirty="0">
                <a:solidFill>
                  <a:srgbClr val="561C5B"/>
                </a:solidFill>
                <a:latin typeface="Open Sauce"/>
                <a:ea typeface="Open Sauce"/>
                <a:cs typeface="Open Sauce"/>
                <a:sym typeface="Open Sauce"/>
              </a:rPr>
              <a:t> </a:t>
            </a:r>
            <a:r>
              <a:rPr lang="en-US" sz="3015" dirty="0" err="1">
                <a:solidFill>
                  <a:srgbClr val="561C5B"/>
                </a:solidFill>
                <a:latin typeface="Open Sauce"/>
                <a:ea typeface="Open Sauce"/>
                <a:cs typeface="Open Sauce"/>
                <a:sym typeface="Open Sauce"/>
              </a:rPr>
              <a:t>mennesker</a:t>
            </a:r>
            <a:r>
              <a:rPr lang="en-US" sz="3015" dirty="0">
                <a:solidFill>
                  <a:srgbClr val="561C5B"/>
                </a:solidFill>
                <a:latin typeface="Open Sauce"/>
                <a:ea typeface="Open Sauce"/>
                <a:cs typeface="Open Sauce"/>
                <a:sym typeface="Open Sauce"/>
              </a:rPr>
              <a:t> </a:t>
            </a:r>
            <a:r>
              <a:rPr lang="en-US" sz="3015" dirty="0" err="1">
                <a:solidFill>
                  <a:srgbClr val="561C5B"/>
                </a:solidFill>
                <a:latin typeface="Open Sauce"/>
                <a:ea typeface="Open Sauce"/>
                <a:cs typeface="Open Sauce"/>
                <a:sym typeface="Open Sauce"/>
              </a:rPr>
              <a:t>som</a:t>
            </a:r>
            <a:r>
              <a:rPr lang="en-US" sz="3015" dirty="0">
                <a:solidFill>
                  <a:srgbClr val="561C5B"/>
                </a:solidFill>
                <a:latin typeface="Open Sauce"/>
                <a:ea typeface="Open Sauce"/>
                <a:cs typeface="Open Sauce"/>
                <a:sym typeface="Open Sauce"/>
              </a:rPr>
              <a:t> </a:t>
            </a:r>
            <a:r>
              <a:rPr lang="en-US" sz="3015" dirty="0" err="1">
                <a:solidFill>
                  <a:srgbClr val="561C5B"/>
                </a:solidFill>
                <a:latin typeface="Open Sauce"/>
                <a:ea typeface="Open Sauce"/>
                <a:cs typeface="Open Sauce"/>
                <a:sym typeface="Open Sauce"/>
              </a:rPr>
              <a:t>rammes</a:t>
            </a:r>
            <a:r>
              <a:rPr lang="en-US" sz="3015" dirty="0">
                <a:solidFill>
                  <a:srgbClr val="561C5B"/>
                </a:solidFill>
                <a:latin typeface="Open Sauce"/>
                <a:ea typeface="Open Sauce"/>
                <a:cs typeface="Open Sauce"/>
                <a:sym typeface="Open Sauce"/>
              </a:rPr>
              <a:t> av </a:t>
            </a:r>
            <a:r>
              <a:rPr lang="en-US" sz="3015" dirty="0" err="1">
                <a:solidFill>
                  <a:srgbClr val="561C5B"/>
                </a:solidFill>
                <a:latin typeface="Open Sauce"/>
                <a:ea typeface="Open Sauce"/>
                <a:cs typeface="Open Sauce"/>
                <a:sym typeface="Open Sauce"/>
              </a:rPr>
              <a:t>krig</a:t>
            </a:r>
            <a:r>
              <a:rPr lang="en-US" sz="3015" dirty="0">
                <a:solidFill>
                  <a:srgbClr val="561C5B"/>
                </a:solidFill>
                <a:latin typeface="Open Sauce"/>
                <a:ea typeface="Open Sauce"/>
                <a:cs typeface="Open Sauce"/>
                <a:sym typeface="Open Sauce"/>
              </a:rPr>
              <a:t> </a:t>
            </a:r>
            <a:r>
              <a:rPr lang="en-US" sz="3015" dirty="0" err="1">
                <a:solidFill>
                  <a:srgbClr val="561C5B"/>
                </a:solidFill>
                <a:latin typeface="Open Sauce"/>
                <a:ea typeface="Open Sauce"/>
                <a:cs typeface="Open Sauce"/>
                <a:sym typeface="Open Sauce"/>
              </a:rPr>
              <a:t>og</a:t>
            </a:r>
            <a:r>
              <a:rPr lang="en-US" sz="3015" dirty="0">
                <a:solidFill>
                  <a:srgbClr val="561C5B"/>
                </a:solidFill>
                <a:latin typeface="Open Sauce"/>
                <a:ea typeface="Open Sauce"/>
                <a:cs typeface="Open Sauce"/>
                <a:sym typeface="Open Sauce"/>
              </a:rPr>
              <a:t> </a:t>
            </a:r>
            <a:r>
              <a:rPr lang="en-US" sz="3015" dirty="0" err="1">
                <a:solidFill>
                  <a:srgbClr val="561C5B"/>
                </a:solidFill>
                <a:latin typeface="Open Sauce"/>
                <a:ea typeface="Open Sauce"/>
                <a:cs typeface="Open Sauce"/>
                <a:sym typeface="Open Sauce"/>
              </a:rPr>
              <a:t>naturkatastrofer</a:t>
            </a:r>
            <a:endParaRPr lang="en-US" sz="3015" dirty="0">
              <a:solidFill>
                <a:srgbClr val="561C5B"/>
              </a:solidFill>
              <a:latin typeface="Open Sauce"/>
              <a:ea typeface="Open Sauce"/>
              <a:cs typeface="Open Sauce"/>
            </a:endParaRPr>
          </a:p>
          <a:p>
            <a:pPr algn="l">
              <a:lnSpc>
                <a:spcPts val="4522"/>
              </a:lnSpc>
            </a:pPr>
            <a:endParaRPr lang="en-US" sz="3015" dirty="0">
              <a:solidFill>
                <a:srgbClr val="561C5B"/>
              </a:solidFill>
              <a:latin typeface="Open Sauce"/>
              <a:ea typeface="Open Sauce"/>
              <a:cs typeface="Open Sauce"/>
              <a:sym typeface="Open Sauce"/>
            </a:endParaRPr>
          </a:p>
          <a:p>
            <a:pPr marL="650875" lvl="1" indent="-325120" algn="l">
              <a:lnSpc>
                <a:spcPts val="4522"/>
              </a:lnSpc>
              <a:buFont typeface="Arial"/>
              <a:buChar char="•"/>
            </a:pPr>
            <a:r>
              <a:rPr lang="en-US" sz="3000" dirty="0">
                <a:solidFill>
                  <a:srgbClr val="561C5B"/>
                </a:solidFill>
                <a:latin typeface="Open Sauce"/>
                <a:ea typeface="Open Sauce"/>
                <a:cs typeface="Open Sauce"/>
                <a:sym typeface="Open Sauce"/>
              </a:rPr>
              <a:t>Vi </a:t>
            </a:r>
            <a:r>
              <a:rPr lang="en-US" sz="3000" dirty="0" err="1">
                <a:solidFill>
                  <a:srgbClr val="561C5B"/>
                </a:solidFill>
                <a:latin typeface="Open Sauce"/>
                <a:ea typeface="Open Sauce"/>
                <a:cs typeface="Open Sauce"/>
                <a:sym typeface="Open Sauce"/>
              </a:rPr>
              <a:t>hjelper</a:t>
            </a:r>
            <a:r>
              <a:rPr lang="en-US" sz="3000" dirty="0">
                <a:solidFill>
                  <a:srgbClr val="561C5B"/>
                </a:solidFill>
                <a:latin typeface="Open Sauce"/>
                <a:ea typeface="Open Sauce"/>
                <a:cs typeface="Open Sauce"/>
                <a:sym typeface="Open Sauce"/>
              </a:rPr>
              <a:t> </a:t>
            </a:r>
            <a:r>
              <a:rPr lang="en-US" sz="3000" dirty="0" err="1">
                <a:solidFill>
                  <a:srgbClr val="561C5B"/>
                </a:solidFill>
                <a:latin typeface="Open Sauce"/>
                <a:ea typeface="Open Sauce"/>
                <a:cs typeface="Open Sauce"/>
                <a:sym typeface="Open Sauce"/>
              </a:rPr>
              <a:t>også</a:t>
            </a:r>
            <a:r>
              <a:rPr lang="en-US" sz="3000" dirty="0">
                <a:solidFill>
                  <a:srgbClr val="561C5B"/>
                </a:solidFill>
                <a:latin typeface="Open Sauce"/>
                <a:ea typeface="Open Sauce"/>
                <a:cs typeface="Open Sauce"/>
                <a:sym typeface="Open Sauce"/>
              </a:rPr>
              <a:t> med å </a:t>
            </a:r>
            <a:r>
              <a:rPr lang="en-US" sz="3000" dirty="0" err="1">
                <a:solidFill>
                  <a:srgbClr val="561C5B"/>
                </a:solidFill>
                <a:latin typeface="Open Sauce"/>
                <a:ea typeface="Open Sauce"/>
                <a:cs typeface="Open Sauce"/>
                <a:sym typeface="Open Sauce"/>
              </a:rPr>
              <a:t>bekjempe</a:t>
            </a:r>
            <a:r>
              <a:rPr lang="en-US" sz="3000" dirty="0">
                <a:solidFill>
                  <a:srgbClr val="561C5B"/>
                </a:solidFill>
                <a:latin typeface="Open Sauce"/>
                <a:ea typeface="Open Sauce"/>
                <a:cs typeface="Open Sauce"/>
                <a:sym typeface="Open Sauce"/>
              </a:rPr>
              <a:t> </a:t>
            </a:r>
            <a:r>
              <a:rPr lang="en-US" sz="3000" dirty="0" err="1">
                <a:solidFill>
                  <a:srgbClr val="561C5B"/>
                </a:solidFill>
                <a:latin typeface="Open Sauce"/>
                <a:ea typeface="Open Sauce"/>
                <a:cs typeface="Open Sauce"/>
                <a:sym typeface="Open Sauce"/>
              </a:rPr>
              <a:t>sult</a:t>
            </a:r>
            <a:r>
              <a:rPr lang="en-US" sz="3000" dirty="0">
                <a:solidFill>
                  <a:srgbClr val="561C5B"/>
                </a:solidFill>
                <a:latin typeface="Open Sauce"/>
                <a:ea typeface="Open Sauce"/>
                <a:cs typeface="Open Sauce"/>
                <a:sym typeface="Open Sauce"/>
              </a:rPr>
              <a:t> </a:t>
            </a:r>
            <a:r>
              <a:rPr lang="en-US" sz="3000" dirty="0" err="1">
                <a:solidFill>
                  <a:srgbClr val="561C5B"/>
                </a:solidFill>
                <a:latin typeface="Open Sauce"/>
                <a:ea typeface="Open Sauce"/>
                <a:cs typeface="Open Sauce"/>
                <a:sym typeface="Open Sauce"/>
              </a:rPr>
              <a:t>og</a:t>
            </a:r>
            <a:r>
              <a:rPr lang="en-US" sz="3000" dirty="0">
                <a:solidFill>
                  <a:srgbClr val="561C5B"/>
                </a:solidFill>
                <a:latin typeface="Open Sauce"/>
                <a:ea typeface="Open Sauce"/>
                <a:cs typeface="Open Sauce"/>
                <a:sym typeface="Open Sauce"/>
              </a:rPr>
              <a:t> </a:t>
            </a:r>
            <a:r>
              <a:rPr lang="en-US" sz="3000" dirty="0" err="1">
                <a:solidFill>
                  <a:srgbClr val="561C5B"/>
                </a:solidFill>
                <a:latin typeface="Open Sauce"/>
                <a:ea typeface="Open Sauce"/>
                <a:cs typeface="Open Sauce"/>
                <a:sym typeface="Open Sauce"/>
              </a:rPr>
              <a:t>fattigdom</a:t>
            </a:r>
            <a:r>
              <a:rPr lang="en-US" sz="3000" dirty="0">
                <a:solidFill>
                  <a:srgbClr val="561C5B"/>
                </a:solidFill>
                <a:latin typeface="Open Sauce"/>
                <a:ea typeface="Open Sauce"/>
                <a:cs typeface="Open Sauce"/>
                <a:sym typeface="Open Sauce"/>
              </a:rPr>
              <a:t> </a:t>
            </a:r>
            <a:r>
              <a:rPr lang="en-US" sz="3000" dirty="0" err="1">
                <a:solidFill>
                  <a:srgbClr val="561C5B"/>
                </a:solidFill>
                <a:latin typeface="Open Sauce"/>
                <a:ea typeface="Open Sauce"/>
                <a:cs typeface="Open Sauce"/>
                <a:sym typeface="Open Sauce"/>
              </a:rPr>
              <a:t>gjennom</a:t>
            </a:r>
            <a:r>
              <a:rPr lang="en-US" sz="3000" dirty="0">
                <a:solidFill>
                  <a:srgbClr val="561C5B"/>
                </a:solidFill>
                <a:latin typeface="Open Sauce"/>
                <a:ea typeface="Open Sauce"/>
                <a:cs typeface="Open Sauce"/>
                <a:sym typeface="Open Sauce"/>
              </a:rPr>
              <a:t> </a:t>
            </a:r>
            <a:r>
              <a:rPr lang="en-US" sz="3000" dirty="0" err="1">
                <a:solidFill>
                  <a:srgbClr val="561C5B"/>
                </a:solidFill>
                <a:latin typeface="Open Sauce"/>
                <a:ea typeface="Open Sauce"/>
                <a:cs typeface="Open Sauce"/>
                <a:sym typeface="Open Sauce"/>
              </a:rPr>
              <a:t>bærekraftig</a:t>
            </a:r>
            <a:r>
              <a:rPr lang="en-US" sz="3000" dirty="0">
                <a:solidFill>
                  <a:srgbClr val="561C5B"/>
                </a:solidFill>
                <a:latin typeface="Open Sauce"/>
                <a:ea typeface="Open Sauce"/>
                <a:cs typeface="Open Sauce"/>
                <a:sym typeface="Open Sauce"/>
              </a:rPr>
              <a:t> </a:t>
            </a:r>
            <a:r>
              <a:rPr lang="en-US" sz="3000" dirty="0" err="1">
                <a:solidFill>
                  <a:srgbClr val="561C5B"/>
                </a:solidFill>
                <a:latin typeface="Open Sauce"/>
                <a:ea typeface="Open Sauce"/>
                <a:cs typeface="Open Sauce"/>
                <a:sym typeface="Open Sauce"/>
              </a:rPr>
              <a:t>jordbruk</a:t>
            </a:r>
            <a:r>
              <a:rPr lang="en-US" sz="3000" dirty="0">
                <a:solidFill>
                  <a:srgbClr val="561C5B"/>
                </a:solidFill>
                <a:latin typeface="Open Sauce"/>
                <a:ea typeface="Open Sauce"/>
                <a:cs typeface="Open Sauce"/>
                <a:sym typeface="Open Sauce"/>
              </a:rPr>
              <a:t> </a:t>
            </a:r>
            <a:r>
              <a:rPr lang="en-US" sz="3000" dirty="0" err="1">
                <a:solidFill>
                  <a:srgbClr val="561C5B"/>
                </a:solidFill>
                <a:latin typeface="Open Sauce"/>
                <a:ea typeface="Open Sauce"/>
                <a:cs typeface="Open Sauce"/>
                <a:sym typeface="Open Sauce"/>
              </a:rPr>
              <a:t>og</a:t>
            </a:r>
            <a:r>
              <a:rPr lang="en-US" sz="3000" dirty="0">
                <a:solidFill>
                  <a:srgbClr val="561C5B"/>
                </a:solidFill>
                <a:latin typeface="Open Sauce"/>
                <a:ea typeface="Open Sauce"/>
                <a:cs typeface="Open Sauce"/>
                <a:sym typeface="Open Sauce"/>
              </a:rPr>
              <a:t> </a:t>
            </a:r>
            <a:r>
              <a:rPr lang="en-US" sz="3000" dirty="0" err="1">
                <a:solidFill>
                  <a:srgbClr val="561C5B"/>
                </a:solidFill>
                <a:latin typeface="Open Sauce"/>
                <a:ea typeface="Open Sauce"/>
                <a:cs typeface="Open Sauce"/>
                <a:sym typeface="Open Sauce"/>
              </a:rPr>
              <a:t>utdanning</a:t>
            </a:r>
            <a:endParaRPr lang="en-US" sz="3015" dirty="0">
              <a:solidFill>
                <a:srgbClr val="561C5B"/>
              </a:solidFill>
              <a:latin typeface="Open Sauce"/>
              <a:ea typeface="Open Sauce"/>
              <a:cs typeface="Open Sauce"/>
            </a:endParaRPr>
          </a:p>
        </p:txBody>
      </p:sp>
      <p:sp>
        <p:nvSpPr>
          <p:cNvPr id="8" name="Freeform 8"/>
          <p:cNvSpPr/>
          <p:nvPr/>
        </p:nvSpPr>
        <p:spPr>
          <a:xfrm>
            <a:off x="16064001" y="234175"/>
            <a:ext cx="2021891" cy="386992"/>
          </a:xfrm>
          <a:custGeom>
            <a:avLst/>
            <a:gdLst/>
            <a:ahLst/>
            <a:cxnLst/>
            <a:rect l="l" t="t" r="r" b="b"/>
            <a:pathLst>
              <a:path w="2021891" h="386992">
                <a:moveTo>
                  <a:pt x="0" y="0"/>
                </a:moveTo>
                <a:lnTo>
                  <a:pt x="2021890" y="0"/>
                </a:lnTo>
                <a:lnTo>
                  <a:pt x="2021890" y="386991"/>
                </a:lnTo>
                <a:lnTo>
                  <a:pt x="0" y="386991"/>
                </a:lnTo>
                <a:lnTo>
                  <a:pt x="0" y="0"/>
                </a:lnTo>
                <a:close/>
              </a:path>
            </a:pathLst>
          </a:custGeom>
          <a:blipFill>
            <a:blip r:embed="rId3"/>
            <a:stretch>
              <a:fillRect/>
            </a:stretch>
          </a:blipFill>
        </p:spPr>
        <p:txBody>
          <a:bodyPr/>
          <a:lstStyle/>
          <a:p>
            <a:endParaRPr lang="nb-NO"/>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F7F1"/>
        </a:solidFill>
        <a:effectLst/>
      </p:bgPr>
    </p:bg>
    <p:spTree>
      <p:nvGrpSpPr>
        <p:cNvPr id="1" name=""/>
        <p:cNvGrpSpPr/>
        <p:nvPr/>
      </p:nvGrpSpPr>
      <p:grpSpPr>
        <a:xfrm>
          <a:off x="0" y="0"/>
          <a:ext cx="0" cy="0"/>
          <a:chOff x="0" y="0"/>
          <a:chExt cx="0" cy="0"/>
        </a:xfrm>
      </p:grpSpPr>
      <p:grpSp>
        <p:nvGrpSpPr>
          <p:cNvPr id="2" name="Group 2"/>
          <p:cNvGrpSpPr/>
          <p:nvPr/>
        </p:nvGrpSpPr>
        <p:grpSpPr>
          <a:xfrm>
            <a:off x="618771" y="621166"/>
            <a:ext cx="7876746" cy="8877745"/>
            <a:chOff x="0" y="0"/>
            <a:chExt cx="812800" cy="916093"/>
          </a:xfrm>
        </p:grpSpPr>
        <p:sp>
          <p:nvSpPr>
            <p:cNvPr id="3" name="Freeform 3"/>
            <p:cNvSpPr/>
            <p:nvPr/>
          </p:nvSpPr>
          <p:spPr>
            <a:xfrm>
              <a:off x="0" y="0"/>
              <a:ext cx="812800" cy="916093"/>
            </a:xfrm>
            <a:custGeom>
              <a:avLst/>
              <a:gdLst/>
              <a:ahLst/>
              <a:cxnLst/>
              <a:rect l="l" t="t" r="r" b="b"/>
              <a:pathLst>
                <a:path w="812800" h="916093">
                  <a:moveTo>
                    <a:pt x="0" y="0"/>
                  </a:moveTo>
                  <a:lnTo>
                    <a:pt x="812800" y="0"/>
                  </a:lnTo>
                  <a:lnTo>
                    <a:pt x="812800" y="916093"/>
                  </a:lnTo>
                  <a:lnTo>
                    <a:pt x="0" y="916093"/>
                  </a:lnTo>
                  <a:close/>
                </a:path>
              </a:pathLst>
            </a:custGeom>
            <a:blipFill>
              <a:blip r:embed="rId3"/>
              <a:stretch>
                <a:fillRect l="-24990" r="-44072"/>
              </a:stretch>
            </a:blipFill>
          </p:spPr>
          <p:txBody>
            <a:bodyPr/>
            <a:lstStyle/>
            <a:p>
              <a:endParaRPr lang="nb-NO"/>
            </a:p>
          </p:txBody>
        </p:sp>
      </p:grpSp>
      <p:sp>
        <p:nvSpPr>
          <p:cNvPr id="4" name="TextBox 4"/>
          <p:cNvSpPr txBox="1"/>
          <p:nvPr/>
        </p:nvSpPr>
        <p:spPr>
          <a:xfrm>
            <a:off x="9504590" y="2248670"/>
            <a:ext cx="7570356" cy="2811368"/>
          </a:xfrm>
          <a:prstGeom prst="rect">
            <a:avLst/>
          </a:prstGeom>
        </p:spPr>
        <p:txBody>
          <a:bodyPr lIns="0" tIns="0" rIns="0" bIns="0" rtlCol="0" anchor="t">
            <a:spAutoFit/>
          </a:bodyPr>
          <a:lstStyle/>
          <a:p>
            <a:pPr algn="l">
              <a:lnSpc>
                <a:spcPts val="7400"/>
              </a:lnSpc>
            </a:pPr>
            <a:r>
              <a:rPr lang="en-US" sz="6435" b="1" spc="-270">
                <a:solidFill>
                  <a:srgbClr val="561C5B"/>
                </a:solidFill>
                <a:latin typeface="Open Sauce Bold"/>
                <a:ea typeface="Open Sauce Bold"/>
                <a:cs typeface="Open Sauce Bold"/>
                <a:sym typeface="Open Sauce Bold"/>
              </a:rPr>
              <a:t>Caritas er til stede før, under og etter kriser</a:t>
            </a:r>
          </a:p>
        </p:txBody>
      </p:sp>
      <p:sp>
        <p:nvSpPr>
          <p:cNvPr id="5" name="TextBox 5"/>
          <p:cNvSpPr txBox="1"/>
          <p:nvPr/>
        </p:nvSpPr>
        <p:spPr>
          <a:xfrm>
            <a:off x="9504590" y="5656997"/>
            <a:ext cx="6537639" cy="3841914"/>
          </a:xfrm>
          <a:prstGeom prst="rect">
            <a:avLst/>
          </a:prstGeom>
        </p:spPr>
        <p:txBody>
          <a:bodyPr lIns="0" tIns="0" rIns="0" bIns="0" rtlCol="0" anchor="t">
            <a:spAutoFit/>
          </a:bodyPr>
          <a:lstStyle/>
          <a:p>
            <a:pPr algn="l">
              <a:lnSpc>
                <a:spcPts val="2329"/>
              </a:lnSpc>
            </a:pPr>
            <a:r>
              <a:rPr lang="en-US" sz="2025" dirty="0">
                <a:solidFill>
                  <a:srgbClr val="561C5B"/>
                </a:solidFill>
                <a:latin typeface="Open Sauce"/>
                <a:ea typeface="Open Sauce"/>
                <a:cs typeface="Open Sauce"/>
                <a:sym typeface="Open Sauce"/>
              </a:rPr>
              <a:t>Ingen vet </a:t>
            </a:r>
            <a:r>
              <a:rPr lang="en-US" sz="2025" dirty="0" err="1">
                <a:solidFill>
                  <a:srgbClr val="561C5B"/>
                </a:solidFill>
                <a:latin typeface="Open Sauce"/>
                <a:ea typeface="Open Sauce"/>
                <a:cs typeface="Open Sauce"/>
                <a:sym typeface="Open Sauce"/>
              </a:rPr>
              <a:t>nøyaktig</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hvor</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neste</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krise</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inntreffer</a:t>
            </a:r>
            <a:r>
              <a:rPr lang="en-US" sz="2025" dirty="0">
                <a:solidFill>
                  <a:srgbClr val="561C5B"/>
                </a:solidFill>
                <a:latin typeface="Open Sauce"/>
                <a:ea typeface="Open Sauce"/>
                <a:cs typeface="Open Sauce"/>
                <a:sym typeface="Open Sauce"/>
              </a:rPr>
              <a:t>, men vi vet at der det </a:t>
            </a:r>
            <a:r>
              <a:rPr lang="en-US" sz="2025" dirty="0" err="1">
                <a:solidFill>
                  <a:srgbClr val="561C5B"/>
                </a:solidFill>
                <a:latin typeface="Open Sauce"/>
                <a:ea typeface="Open Sauce"/>
                <a:cs typeface="Open Sauce"/>
                <a:sym typeface="Open Sauce"/>
              </a:rPr>
              <a:t>skjer</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finnes</a:t>
            </a:r>
            <a:r>
              <a:rPr lang="en-US" sz="2025" dirty="0">
                <a:solidFill>
                  <a:srgbClr val="561C5B"/>
                </a:solidFill>
                <a:latin typeface="Open Sauce"/>
                <a:ea typeface="Open Sauce"/>
                <a:cs typeface="Open Sauce"/>
                <a:sym typeface="Open Sauce"/>
              </a:rPr>
              <a:t> det </a:t>
            </a:r>
            <a:r>
              <a:rPr lang="en-US" sz="2025" dirty="0" err="1">
                <a:solidFill>
                  <a:srgbClr val="561C5B"/>
                </a:solidFill>
                <a:latin typeface="Open Sauce"/>
                <a:ea typeface="Open Sauce"/>
                <a:cs typeface="Open Sauce"/>
                <a:sym typeface="Open Sauce"/>
              </a:rPr>
              <a:t>allerede</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en</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etablert</a:t>
            </a:r>
            <a:r>
              <a:rPr lang="en-US" sz="2025" dirty="0">
                <a:solidFill>
                  <a:srgbClr val="561C5B"/>
                </a:solidFill>
                <a:latin typeface="Open Sauce"/>
                <a:ea typeface="Open Sauce"/>
                <a:cs typeface="Open Sauce"/>
                <a:sym typeface="Open Sauce"/>
              </a:rPr>
              <a:t> Caritas-</a:t>
            </a:r>
            <a:r>
              <a:rPr lang="en-US" sz="2025" dirty="0" err="1">
                <a:solidFill>
                  <a:srgbClr val="561C5B"/>
                </a:solidFill>
                <a:latin typeface="Open Sauce"/>
                <a:ea typeface="Open Sauce"/>
                <a:cs typeface="Open Sauce"/>
                <a:sym typeface="Open Sauce"/>
              </a:rPr>
              <a:t>organisasjon</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fordi</a:t>
            </a:r>
            <a:r>
              <a:rPr lang="en-US" sz="2025" dirty="0">
                <a:solidFill>
                  <a:srgbClr val="561C5B"/>
                </a:solidFill>
                <a:latin typeface="Open Sauce"/>
                <a:ea typeface="Open Sauce"/>
                <a:cs typeface="Open Sauce"/>
                <a:sym typeface="Open Sauce"/>
              </a:rPr>
              <a:t> vi jobber </a:t>
            </a:r>
            <a:r>
              <a:rPr lang="en-US" sz="2025" dirty="0" err="1">
                <a:solidFill>
                  <a:srgbClr val="561C5B"/>
                </a:solidFill>
                <a:latin typeface="Open Sauce"/>
                <a:ea typeface="Open Sauce"/>
                <a:cs typeface="Open Sauce"/>
                <a:sym typeface="Open Sauce"/>
              </a:rPr>
              <a:t>gjennom</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strukturen</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til</a:t>
            </a:r>
            <a:r>
              <a:rPr lang="en-US" sz="2025" dirty="0">
                <a:solidFill>
                  <a:srgbClr val="561C5B"/>
                </a:solidFill>
                <a:latin typeface="Open Sauce"/>
                <a:ea typeface="Open Sauce"/>
                <a:cs typeface="Open Sauce"/>
                <a:sym typeface="Open Sauce"/>
              </a:rPr>
              <a:t> den </a:t>
            </a:r>
            <a:r>
              <a:rPr lang="en-US" sz="2025" dirty="0" err="1">
                <a:solidFill>
                  <a:srgbClr val="561C5B"/>
                </a:solidFill>
                <a:latin typeface="Open Sauce"/>
                <a:ea typeface="Open Sauce"/>
                <a:cs typeface="Open Sauce"/>
                <a:sym typeface="Open Sauce"/>
              </a:rPr>
              <a:t>katolske</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kirken</a:t>
            </a:r>
            <a:r>
              <a:rPr lang="en-US" sz="2025" dirty="0">
                <a:solidFill>
                  <a:srgbClr val="561C5B"/>
                </a:solidFill>
                <a:latin typeface="Open Sauce"/>
                <a:ea typeface="Open Sauce"/>
                <a:cs typeface="Open Sauce"/>
                <a:sym typeface="Open Sauce"/>
              </a:rPr>
              <a:t>. ​</a:t>
            </a:r>
          </a:p>
          <a:p>
            <a:pPr algn="l">
              <a:lnSpc>
                <a:spcPts val="2329"/>
              </a:lnSpc>
            </a:pPr>
            <a:endParaRPr lang="en-US" sz="2025" dirty="0">
              <a:solidFill>
                <a:srgbClr val="561C5B"/>
              </a:solidFill>
              <a:latin typeface="Open Sauce"/>
              <a:ea typeface="Open Sauce"/>
              <a:cs typeface="Open Sauce"/>
              <a:sym typeface="Open Sauce"/>
            </a:endParaRPr>
          </a:p>
          <a:p>
            <a:pPr algn="l">
              <a:lnSpc>
                <a:spcPts val="2329"/>
              </a:lnSpc>
            </a:pPr>
            <a:r>
              <a:rPr lang="en-US" sz="2025" dirty="0" err="1">
                <a:solidFill>
                  <a:srgbClr val="561C5B"/>
                </a:solidFill>
                <a:latin typeface="Open Sauce"/>
                <a:ea typeface="Open Sauce"/>
                <a:cs typeface="Open Sauce"/>
                <a:sym typeface="Open Sauce"/>
              </a:rPr>
              <a:t>Vår</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måte</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å</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jobbe</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på</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gir</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tillit</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rask</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respons</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og</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mer</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hjelp</a:t>
            </a:r>
            <a:r>
              <a:rPr lang="en-US" sz="2025" dirty="0">
                <a:solidFill>
                  <a:srgbClr val="561C5B"/>
                </a:solidFill>
                <a:latin typeface="Open Sauce"/>
                <a:ea typeface="Open Sauce"/>
                <a:cs typeface="Open Sauce"/>
                <a:sym typeface="Open Sauce"/>
              </a:rPr>
              <a:t> for </a:t>
            </a:r>
            <a:r>
              <a:rPr lang="en-US" sz="2025" dirty="0" err="1">
                <a:solidFill>
                  <a:srgbClr val="561C5B"/>
                </a:solidFill>
                <a:latin typeface="Open Sauce"/>
                <a:ea typeface="Open Sauce"/>
                <a:cs typeface="Open Sauce"/>
                <a:sym typeface="Open Sauce"/>
              </a:rPr>
              <a:t>hver</a:t>
            </a:r>
            <a:r>
              <a:rPr lang="en-US" sz="2025" dirty="0">
                <a:solidFill>
                  <a:srgbClr val="561C5B"/>
                </a:solidFill>
                <a:latin typeface="Open Sauce"/>
                <a:ea typeface="Open Sauce"/>
                <a:cs typeface="Open Sauce"/>
                <a:sym typeface="Open Sauce"/>
              </a:rPr>
              <a:t> krone. ​</a:t>
            </a:r>
          </a:p>
          <a:p>
            <a:pPr algn="l">
              <a:lnSpc>
                <a:spcPts val="2329"/>
              </a:lnSpc>
            </a:pPr>
            <a:endParaRPr lang="en-US" sz="2025" dirty="0">
              <a:solidFill>
                <a:srgbClr val="561C5B"/>
              </a:solidFill>
              <a:latin typeface="Open Sauce"/>
              <a:ea typeface="Open Sauce"/>
              <a:cs typeface="Open Sauce"/>
              <a:sym typeface="Open Sauce"/>
            </a:endParaRPr>
          </a:p>
          <a:p>
            <a:pPr algn="l">
              <a:lnSpc>
                <a:spcPts val="2329"/>
              </a:lnSpc>
            </a:pPr>
            <a:r>
              <a:rPr lang="en-US" sz="2025" b="1" i="1" dirty="0" err="1">
                <a:solidFill>
                  <a:srgbClr val="561C5B"/>
                </a:solidFill>
                <a:latin typeface="Open Sauce Bold Italics"/>
                <a:ea typeface="Open Sauce Bold Italics"/>
                <a:cs typeface="Open Sauce Bold Italics"/>
                <a:sym typeface="Open Sauce Bold Italics"/>
              </a:rPr>
              <a:t>Globale</a:t>
            </a:r>
            <a:r>
              <a:rPr lang="en-US" sz="2025" b="1" i="1" dirty="0">
                <a:solidFill>
                  <a:srgbClr val="561C5B"/>
                </a:solidFill>
                <a:latin typeface="Open Sauce Bold Italics"/>
                <a:ea typeface="Open Sauce Bold Italics"/>
                <a:cs typeface="Open Sauce Bold Italics"/>
                <a:sym typeface="Open Sauce Bold Italics"/>
              </a:rPr>
              <a:t> </a:t>
            </a:r>
            <a:r>
              <a:rPr lang="en-US" sz="2025" b="1" i="1" dirty="0" err="1">
                <a:solidFill>
                  <a:srgbClr val="561C5B"/>
                </a:solidFill>
                <a:latin typeface="Open Sauce Bold Italics"/>
                <a:ea typeface="Open Sauce Bold Italics"/>
                <a:cs typeface="Open Sauce Bold Italics"/>
                <a:sym typeface="Open Sauce Bold Italics"/>
              </a:rPr>
              <a:t>utfordringer</a:t>
            </a:r>
            <a:r>
              <a:rPr lang="en-US" sz="2025" b="1" i="1" dirty="0">
                <a:solidFill>
                  <a:srgbClr val="561C5B"/>
                </a:solidFill>
                <a:latin typeface="Open Sauce Bold Italics"/>
                <a:ea typeface="Open Sauce Bold Italics"/>
                <a:cs typeface="Open Sauce Bold Italics"/>
                <a:sym typeface="Open Sauce Bold Italics"/>
              </a:rPr>
              <a:t>, </a:t>
            </a:r>
            <a:r>
              <a:rPr lang="en-US" sz="2025" b="1" i="1" dirty="0" err="1">
                <a:solidFill>
                  <a:srgbClr val="561C5B"/>
                </a:solidFill>
                <a:latin typeface="Open Sauce Bold Italics"/>
                <a:ea typeface="Open Sauce Bold Italics"/>
                <a:cs typeface="Open Sauce Bold Italics"/>
                <a:sym typeface="Open Sauce Bold Italics"/>
              </a:rPr>
              <a:t>lokale</a:t>
            </a:r>
            <a:r>
              <a:rPr lang="en-US" sz="2025" b="1" i="1" dirty="0">
                <a:solidFill>
                  <a:srgbClr val="561C5B"/>
                </a:solidFill>
                <a:latin typeface="Open Sauce Bold Italics"/>
                <a:ea typeface="Open Sauce Bold Italics"/>
                <a:cs typeface="Open Sauce Bold Italics"/>
                <a:sym typeface="Open Sauce Bold Italics"/>
              </a:rPr>
              <a:t> </a:t>
            </a:r>
            <a:r>
              <a:rPr lang="en-US" sz="2025" b="1" i="1" dirty="0" err="1">
                <a:solidFill>
                  <a:srgbClr val="561C5B"/>
                </a:solidFill>
                <a:latin typeface="Open Sauce Bold Italics"/>
                <a:ea typeface="Open Sauce Bold Italics"/>
                <a:cs typeface="Open Sauce Bold Italics"/>
                <a:sym typeface="Open Sauce Bold Italics"/>
              </a:rPr>
              <a:t>løsninger</a:t>
            </a:r>
            <a:r>
              <a:rPr lang="en-US" sz="2025" b="1" dirty="0">
                <a:solidFill>
                  <a:srgbClr val="561C5B"/>
                </a:solidFill>
                <a:latin typeface="Open Sauce Bold"/>
                <a:ea typeface="Open Sauce Bold"/>
                <a:cs typeface="Open Sauce Bold"/>
                <a:sym typeface="Open Sauce Bold"/>
              </a:rPr>
              <a:t> </a:t>
            </a:r>
            <a:r>
              <a:rPr lang="en-US" sz="2025" dirty="0">
                <a:solidFill>
                  <a:srgbClr val="561C5B"/>
                </a:solidFill>
                <a:latin typeface="Open Sauce"/>
                <a:ea typeface="Open Sauce"/>
                <a:cs typeface="Open Sauce"/>
                <a:sym typeface="Open Sauce"/>
              </a:rPr>
              <a:t>er </a:t>
            </a:r>
            <a:r>
              <a:rPr lang="en-US" sz="2025" dirty="0" err="1">
                <a:solidFill>
                  <a:srgbClr val="561C5B"/>
                </a:solidFill>
                <a:latin typeface="Open Sauce"/>
                <a:ea typeface="Open Sauce"/>
                <a:cs typeface="Open Sauce"/>
                <a:sym typeface="Open Sauce"/>
              </a:rPr>
              <a:t>ett</a:t>
            </a:r>
            <a:r>
              <a:rPr lang="en-US" sz="2025" dirty="0">
                <a:solidFill>
                  <a:srgbClr val="561C5B"/>
                </a:solidFill>
                <a:latin typeface="Open Sauce"/>
                <a:ea typeface="Open Sauce"/>
                <a:cs typeface="Open Sauce"/>
                <a:sym typeface="Open Sauce"/>
              </a:rPr>
              <a:t> av </a:t>
            </a:r>
            <a:r>
              <a:rPr lang="en-US" sz="2025" dirty="0" err="1">
                <a:solidFill>
                  <a:srgbClr val="561C5B"/>
                </a:solidFill>
                <a:latin typeface="Open Sauce"/>
                <a:ea typeface="Open Sauce"/>
                <a:cs typeface="Open Sauce"/>
                <a:sym typeface="Open Sauce"/>
              </a:rPr>
              <a:t>våre</a:t>
            </a:r>
            <a:r>
              <a:rPr lang="en-US" sz="2025" dirty="0">
                <a:solidFill>
                  <a:srgbClr val="561C5B"/>
                </a:solidFill>
                <a:latin typeface="Open Sauce"/>
                <a:ea typeface="Open Sauce"/>
                <a:cs typeface="Open Sauce"/>
                <a:sym typeface="Open Sauce"/>
              </a:rPr>
              <a:t> motto. Vi </a:t>
            </a:r>
            <a:r>
              <a:rPr lang="en-US" sz="2025" dirty="0" err="1">
                <a:solidFill>
                  <a:srgbClr val="561C5B"/>
                </a:solidFill>
                <a:latin typeface="Open Sauce"/>
                <a:ea typeface="Open Sauce"/>
                <a:cs typeface="Open Sauce"/>
                <a:sym typeface="Open Sauce"/>
              </a:rPr>
              <a:t>mener</a:t>
            </a:r>
            <a:r>
              <a:rPr lang="en-US" sz="2025" dirty="0">
                <a:solidFill>
                  <a:srgbClr val="561C5B"/>
                </a:solidFill>
                <a:latin typeface="Open Sauce"/>
                <a:ea typeface="Open Sauce"/>
                <a:cs typeface="Open Sauce"/>
                <a:sym typeface="Open Sauce"/>
              </a:rPr>
              <a:t> at </a:t>
            </a:r>
            <a:r>
              <a:rPr lang="en-US" sz="2025" dirty="0" err="1">
                <a:solidFill>
                  <a:srgbClr val="561C5B"/>
                </a:solidFill>
                <a:latin typeface="Open Sauce"/>
                <a:ea typeface="Open Sauce"/>
                <a:cs typeface="Open Sauce"/>
                <a:sym typeface="Open Sauce"/>
              </a:rPr>
              <a:t>mest</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mulig</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penger</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og</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beslutninger</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må</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flyttes</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til</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organisasjoner</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i</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områdene</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hvor</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prosjektene</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gjennomføres</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fordi</a:t>
            </a:r>
            <a:r>
              <a:rPr lang="en-US" sz="2025" dirty="0">
                <a:solidFill>
                  <a:srgbClr val="561C5B"/>
                </a:solidFill>
                <a:latin typeface="Open Sauce"/>
                <a:ea typeface="Open Sauce"/>
                <a:cs typeface="Open Sauce"/>
                <a:sym typeface="Open Sauce"/>
              </a:rPr>
              <a:t> de vet best </a:t>
            </a:r>
            <a:r>
              <a:rPr lang="en-US" sz="2025" dirty="0" err="1">
                <a:solidFill>
                  <a:srgbClr val="561C5B"/>
                </a:solidFill>
                <a:latin typeface="Open Sauce"/>
                <a:ea typeface="Open Sauce"/>
                <a:cs typeface="Open Sauce"/>
                <a:sym typeface="Open Sauce"/>
              </a:rPr>
              <a:t>hva</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som</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må</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til</a:t>
            </a:r>
            <a:r>
              <a:rPr lang="en-US" sz="2025" dirty="0">
                <a:solidFill>
                  <a:srgbClr val="561C5B"/>
                </a:solidFill>
                <a:latin typeface="Open Sauce"/>
                <a:ea typeface="Open Sauce"/>
                <a:cs typeface="Open Sauce"/>
                <a:sym typeface="Open Sauce"/>
              </a:rPr>
              <a:t> for </a:t>
            </a:r>
            <a:r>
              <a:rPr lang="en-US" sz="2025" dirty="0" err="1">
                <a:solidFill>
                  <a:srgbClr val="561C5B"/>
                </a:solidFill>
                <a:latin typeface="Open Sauce"/>
                <a:ea typeface="Open Sauce"/>
                <a:cs typeface="Open Sauce"/>
                <a:sym typeface="Open Sauce"/>
              </a:rPr>
              <a:t>å</a:t>
            </a:r>
            <a:r>
              <a:rPr lang="en-US" sz="2025" dirty="0">
                <a:solidFill>
                  <a:srgbClr val="561C5B"/>
                </a:solidFill>
                <a:latin typeface="Open Sauce"/>
                <a:ea typeface="Open Sauce"/>
                <a:cs typeface="Open Sauce"/>
                <a:sym typeface="Open Sauce"/>
              </a:rPr>
              <a:t> </a:t>
            </a:r>
            <a:r>
              <a:rPr lang="en-US" sz="2025" dirty="0" err="1">
                <a:solidFill>
                  <a:srgbClr val="561C5B"/>
                </a:solidFill>
                <a:latin typeface="Open Sauce"/>
                <a:ea typeface="Open Sauce"/>
                <a:cs typeface="Open Sauce"/>
                <a:sym typeface="Open Sauce"/>
              </a:rPr>
              <a:t>oppnå</a:t>
            </a:r>
            <a:r>
              <a:rPr lang="en-US" sz="2025" dirty="0">
                <a:solidFill>
                  <a:srgbClr val="561C5B"/>
                </a:solidFill>
                <a:latin typeface="Open Sauce"/>
                <a:ea typeface="Open Sauce"/>
                <a:cs typeface="Open Sauce"/>
                <a:sym typeface="Open Sauce"/>
              </a:rPr>
              <a:t> best </a:t>
            </a:r>
            <a:r>
              <a:rPr lang="en-US" sz="2025" dirty="0" err="1">
                <a:solidFill>
                  <a:srgbClr val="561C5B"/>
                </a:solidFill>
                <a:latin typeface="Open Sauce"/>
                <a:ea typeface="Open Sauce"/>
                <a:cs typeface="Open Sauce"/>
                <a:sym typeface="Open Sauce"/>
              </a:rPr>
              <a:t>resultater</a:t>
            </a:r>
            <a:r>
              <a:rPr lang="en-US" sz="2025" dirty="0">
                <a:solidFill>
                  <a:srgbClr val="561C5B"/>
                </a:solidFill>
                <a:latin typeface="Open Sauce"/>
                <a:ea typeface="Open Sauce"/>
                <a:cs typeface="Open Sauce"/>
                <a:sym typeface="Open Sauce"/>
              </a:rPr>
              <a:t>.</a:t>
            </a:r>
          </a:p>
        </p:txBody>
      </p:sp>
      <p:sp>
        <p:nvSpPr>
          <p:cNvPr id="6" name="Freeform 6"/>
          <p:cNvSpPr/>
          <p:nvPr/>
        </p:nvSpPr>
        <p:spPr>
          <a:xfrm>
            <a:off x="16064001" y="234175"/>
            <a:ext cx="2021891" cy="386992"/>
          </a:xfrm>
          <a:custGeom>
            <a:avLst/>
            <a:gdLst/>
            <a:ahLst/>
            <a:cxnLst/>
            <a:rect l="l" t="t" r="r" b="b"/>
            <a:pathLst>
              <a:path w="2021891" h="386992">
                <a:moveTo>
                  <a:pt x="0" y="0"/>
                </a:moveTo>
                <a:lnTo>
                  <a:pt x="2021890" y="0"/>
                </a:lnTo>
                <a:lnTo>
                  <a:pt x="2021890" y="386991"/>
                </a:lnTo>
                <a:lnTo>
                  <a:pt x="0" y="386991"/>
                </a:lnTo>
                <a:lnTo>
                  <a:pt x="0" y="0"/>
                </a:lnTo>
                <a:close/>
              </a:path>
            </a:pathLst>
          </a:custGeom>
          <a:blipFill>
            <a:blip r:embed="rId4"/>
            <a:stretch>
              <a:fillRect/>
            </a:stretch>
          </a:blipFill>
        </p:spPr>
        <p:txBody>
          <a:bodyPr/>
          <a:lstStyle/>
          <a:p>
            <a:endParaRPr lang="nb-NO"/>
          </a:p>
        </p:txBody>
      </p:sp>
      <p:sp>
        <p:nvSpPr>
          <p:cNvPr id="7" name="TekstSylinder 6">
            <a:extLst>
              <a:ext uri="{FF2B5EF4-FFF2-40B4-BE49-F238E27FC236}">
                <a16:creationId xmlns:a16="http://schemas.microsoft.com/office/drawing/2014/main" id="{1729A040-9ED8-072D-7D3E-E782C710921B}"/>
              </a:ext>
            </a:extLst>
          </p:cNvPr>
          <p:cNvSpPr txBox="1"/>
          <p:nvPr/>
        </p:nvSpPr>
        <p:spPr>
          <a:xfrm>
            <a:off x="618771" y="9221912"/>
            <a:ext cx="2971800" cy="276999"/>
          </a:xfrm>
          <a:prstGeom prst="rect">
            <a:avLst/>
          </a:prstGeom>
          <a:noFill/>
        </p:spPr>
        <p:txBody>
          <a:bodyPr wrap="square" rtlCol="0">
            <a:spAutoFit/>
          </a:bodyPr>
          <a:lstStyle/>
          <a:p>
            <a:r>
              <a:rPr lang="nb-NO" sz="1200" dirty="0">
                <a:solidFill>
                  <a:schemeClr val="bg1"/>
                </a:solidFill>
              </a:rPr>
              <a:t>Foto: CRS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3BD916780791674B87BB2C1C3CFE6DEB" ma:contentTypeVersion="15" ma:contentTypeDescription="Opprett et nytt dokument." ma:contentTypeScope="" ma:versionID="01bdd5077fa4ae9d245e5a4ad2cfc3a3">
  <xsd:schema xmlns:xsd="http://www.w3.org/2001/XMLSchema" xmlns:xs="http://www.w3.org/2001/XMLSchema" xmlns:p="http://schemas.microsoft.com/office/2006/metadata/properties" xmlns:ns2="f10ee832-0776-4432-be59-904a11605bfd" xmlns:ns3="9f172f00-ff9d-48b0-963c-78aeceb68b7a" targetNamespace="http://schemas.microsoft.com/office/2006/metadata/properties" ma:root="true" ma:fieldsID="084a97a04e961ea2a194c3030499d6b3" ns2:_="" ns3:_="">
    <xsd:import namespace="f10ee832-0776-4432-be59-904a11605bfd"/>
    <xsd:import namespace="9f172f00-ff9d-48b0-963c-78aeceb68b7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0ee832-0776-4432-be59-904a11605bfd"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Bildemerkelapper" ma:readOnly="false" ma:fieldId="{5cf76f15-5ced-4ddc-b409-7134ff3c332f}" ma:taxonomyMulti="true" ma:sspId="183ffb80-b061-43e4-9831-ad0faccb34ab"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172f00-ff9d-48b0-963c-78aeceb68b7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6a1e42f5-f3cd-44a1-b723-955325833166}" ma:internalName="TaxCatchAll" ma:showField="CatchAllData" ma:web="9f172f00-ff9d-48b0-963c-78aeceb68b7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f172f00-ff9d-48b0-963c-78aeceb68b7a" xsi:nil="true"/>
    <lcf76f155ced4ddcb4097134ff3c332f xmlns="f10ee832-0776-4432-be59-904a11605bf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1883901-6D82-421C-9371-E5AFA05629D9}">
  <ds:schemaRefs>
    <ds:schemaRef ds:uri="http://schemas.microsoft.com/sharepoint/v3/contenttype/forms"/>
  </ds:schemaRefs>
</ds:datastoreItem>
</file>

<file path=customXml/itemProps2.xml><?xml version="1.0" encoding="utf-8"?>
<ds:datastoreItem xmlns:ds="http://schemas.openxmlformats.org/officeDocument/2006/customXml" ds:itemID="{B24E8194-64C2-4427-BBBF-2F23BDA1C2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0ee832-0776-4432-be59-904a11605bfd"/>
    <ds:schemaRef ds:uri="9f172f00-ff9d-48b0-963c-78aeceb68b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2F650AB-FB4B-4347-AB58-DFBB37E947D5}">
  <ds:schemaRefs>
    <ds:schemaRef ds:uri="http://schemas.microsoft.com/office/2006/metadata/properties"/>
    <ds:schemaRef ds:uri="http://schemas.microsoft.com/office/infopath/2007/PartnerControls"/>
    <ds:schemaRef ds:uri="9f172f00-ff9d-48b0-963c-78aeceb68b7a"/>
    <ds:schemaRef ds:uri="f10ee832-0776-4432-be59-904a11605bfd"/>
  </ds:schemaRefs>
</ds:datastoreItem>
</file>

<file path=docMetadata/LabelInfo.xml><?xml version="1.0" encoding="utf-8"?>
<clbl:labelList xmlns:clbl="http://schemas.microsoft.com/office/2020/mipLabelMetadata">
  <clbl:label id="{8678d013-14b5-4afd-b409-e2a2b3712721}" enabled="0" method="" siteId="{8678d013-14b5-4afd-b409-e2a2b3712721}" removed="1"/>
</clbl:labelList>
</file>

<file path=docProps/app.xml><?xml version="1.0" encoding="utf-8"?>
<Properties xmlns="http://schemas.openxmlformats.org/officeDocument/2006/extended-properties" xmlns:vt="http://schemas.openxmlformats.org/officeDocument/2006/docPropsVTypes">
  <TotalTime>44</TotalTime>
  <Words>2085</Words>
  <Application>Microsoft Office PowerPoint</Application>
  <PresentationFormat>Egendefinert</PresentationFormat>
  <Paragraphs>158</Paragraphs>
  <Slides>17</Slides>
  <Notes>10</Notes>
  <HiddenSlides>0</HiddenSlides>
  <MMClips>0</MMClips>
  <ScaleCrop>false</ScaleCrop>
  <HeadingPairs>
    <vt:vector size="4" baseType="variant">
      <vt:variant>
        <vt:lpstr>Tema</vt:lpstr>
      </vt:variant>
      <vt:variant>
        <vt:i4>1</vt:i4>
      </vt:variant>
      <vt:variant>
        <vt:lpstr>Lysbildetitler</vt:lpstr>
      </vt:variant>
      <vt:variant>
        <vt:i4>17</vt:i4>
      </vt:variant>
    </vt:vector>
  </HeadingPairs>
  <TitlesOfParts>
    <vt:vector size="18" baseType="lpstr">
      <vt:lpstr>Office Theme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Fasteaksjonen PP 2026</dc:title>
  <cp:lastModifiedBy>Amalie Berger</cp:lastModifiedBy>
  <cp:revision>15</cp:revision>
  <dcterms:created xsi:type="dcterms:W3CDTF">2006-08-16T00:00:00Z</dcterms:created>
  <dcterms:modified xsi:type="dcterms:W3CDTF">2026-02-06T14:36:25Z</dcterms:modified>
  <dc:identifier>DAG_yqN750g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0x0101003BD916780791674B87BB2C1C3CFE6DEB</vt:lpwstr>
  </property>
  <property fmtid="{D5CDD505-2E9C-101B-9397-08002B2CF9AE}" pid="3" name="MediaServiceImageTags">
    <vt:lpwstr/>
  </property>
</Properties>
</file>